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Playfair Display" panose="00000500000000000000" pitchFamily="2" charset="-70"/>
      <p:regular r:id="rId25"/>
      <p:bold r:id="rId26"/>
      <p:italic r:id="rId27"/>
      <p:boldItalic r:id="rId28"/>
    </p:embeddedFont>
    <p:embeddedFont>
      <p:font typeface="Raleway" pitchFamily="2" charset="-7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Hlmomy61fvgN6DjbmXW1rvCwS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7E0CA-42A9-4CE3-AC94-C265AC21A99B}" v="2" dt="2026-01-09T08:51:39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ius Natkevičius" userId="1fb917d3-e61d-4b74-889c-e19c3fcd7f32" providerId="ADAL" clId="{EF9A942F-1443-484F-A9D0-76E71710E997}"/>
    <pc:docChg chg="mod modSld modMainMaster">
      <pc:chgData name="Audrius Natkevičius" userId="1fb917d3-e61d-4b74-889c-e19c3fcd7f32" providerId="ADAL" clId="{EF9A942F-1443-484F-A9D0-76E71710E997}" dt="2026-01-09T08:54:05.805" v="14" actId="14100"/>
      <pc:docMkLst>
        <pc:docMk/>
      </pc:docMkLst>
      <pc:sldChg chg="modSp mod">
        <pc:chgData name="Audrius Natkevičius" userId="1fb917d3-e61d-4b74-889c-e19c3fcd7f32" providerId="ADAL" clId="{EF9A942F-1443-484F-A9D0-76E71710E997}" dt="2026-01-09T08:51:57.142" v="7" actId="790"/>
        <pc:sldMkLst>
          <pc:docMk/>
          <pc:sldMk cId="0" sldId="261"/>
        </pc:sldMkLst>
        <pc:spChg chg="mod">
          <ac:chgData name="Audrius Natkevičius" userId="1fb917d3-e61d-4b74-889c-e19c3fcd7f32" providerId="ADAL" clId="{EF9A942F-1443-484F-A9D0-76E71710E997}" dt="2026-01-09T08:51:57.142" v="7" actId="790"/>
          <ac:spMkLst>
            <pc:docMk/>
            <pc:sldMk cId="0" sldId="261"/>
            <ac:spMk id="211" creationId="{00000000-0000-0000-0000-000000000000}"/>
          </ac:spMkLst>
        </pc:spChg>
      </pc:sldChg>
      <pc:sldChg chg="modSp mod">
        <pc:chgData name="Audrius Natkevičius" userId="1fb917d3-e61d-4b74-889c-e19c3fcd7f32" providerId="ADAL" clId="{EF9A942F-1443-484F-A9D0-76E71710E997}" dt="2026-01-09T08:51:45.905" v="6" actId="790"/>
        <pc:sldMkLst>
          <pc:docMk/>
          <pc:sldMk cId="0" sldId="270"/>
        </pc:sldMkLst>
        <pc:spChg chg="mod">
          <ac:chgData name="Audrius Natkevičius" userId="1fb917d3-e61d-4b74-889c-e19c3fcd7f32" providerId="ADAL" clId="{EF9A942F-1443-484F-A9D0-76E71710E997}" dt="2026-01-09T08:51:45.905" v="6" actId="790"/>
          <ac:spMkLst>
            <pc:docMk/>
            <pc:sldMk cId="0" sldId="270"/>
            <ac:spMk id="352" creationId="{00000000-0000-0000-0000-000000000000}"/>
          </ac:spMkLst>
        </pc:spChg>
      </pc:sldChg>
      <pc:sldChg chg="modSp mod">
        <pc:chgData name="Audrius Natkevičius" userId="1fb917d3-e61d-4b74-889c-e19c3fcd7f32" providerId="ADAL" clId="{EF9A942F-1443-484F-A9D0-76E71710E997}" dt="2026-01-09T08:53:40.384" v="12" actId="14100"/>
        <pc:sldMkLst>
          <pc:docMk/>
          <pc:sldMk cId="0" sldId="273"/>
        </pc:sldMkLst>
        <pc:spChg chg="mod">
          <ac:chgData name="Audrius Natkevičius" userId="1fb917d3-e61d-4b74-889c-e19c3fcd7f32" providerId="ADAL" clId="{EF9A942F-1443-484F-A9D0-76E71710E997}" dt="2026-01-09T08:53:23.364" v="11" actId="14100"/>
          <ac:spMkLst>
            <pc:docMk/>
            <pc:sldMk cId="0" sldId="273"/>
            <ac:spMk id="383" creationId="{00000000-0000-0000-0000-000000000000}"/>
          </ac:spMkLst>
        </pc:spChg>
        <pc:spChg chg="mod">
          <ac:chgData name="Audrius Natkevičius" userId="1fb917d3-e61d-4b74-889c-e19c3fcd7f32" providerId="ADAL" clId="{EF9A942F-1443-484F-A9D0-76E71710E997}" dt="2026-01-09T08:53:40.384" v="12" actId="14100"/>
          <ac:spMkLst>
            <pc:docMk/>
            <pc:sldMk cId="0" sldId="273"/>
            <ac:spMk id="384" creationId="{00000000-0000-0000-0000-000000000000}"/>
          </ac:spMkLst>
        </pc:spChg>
      </pc:sldChg>
      <pc:sldChg chg="modSp mod">
        <pc:chgData name="Audrius Natkevičius" userId="1fb917d3-e61d-4b74-889c-e19c3fcd7f32" providerId="ADAL" clId="{EF9A942F-1443-484F-A9D0-76E71710E997}" dt="2026-01-09T08:52:36.810" v="9" actId="20577"/>
        <pc:sldMkLst>
          <pc:docMk/>
          <pc:sldMk cId="0" sldId="275"/>
        </pc:sldMkLst>
        <pc:spChg chg="mod">
          <ac:chgData name="Audrius Natkevičius" userId="1fb917d3-e61d-4b74-889c-e19c3fcd7f32" providerId="ADAL" clId="{EF9A942F-1443-484F-A9D0-76E71710E997}" dt="2026-01-09T08:52:36.810" v="9" actId="20577"/>
          <ac:spMkLst>
            <pc:docMk/>
            <pc:sldMk cId="0" sldId="275"/>
            <ac:spMk id="405" creationId="{00000000-0000-0000-0000-000000000000}"/>
          </ac:spMkLst>
        </pc:spChg>
      </pc:sldChg>
      <pc:sldChg chg="modSp mod">
        <pc:chgData name="Audrius Natkevičius" userId="1fb917d3-e61d-4b74-889c-e19c3fcd7f32" providerId="ADAL" clId="{EF9A942F-1443-484F-A9D0-76E71710E997}" dt="2026-01-09T08:54:05.805" v="14" actId="14100"/>
        <pc:sldMkLst>
          <pc:docMk/>
          <pc:sldMk cId="2509554828" sldId="277"/>
        </pc:sldMkLst>
        <pc:spChg chg="mod">
          <ac:chgData name="Audrius Natkevičius" userId="1fb917d3-e61d-4b74-889c-e19c3fcd7f32" providerId="ADAL" clId="{EF9A942F-1443-484F-A9D0-76E71710E997}" dt="2026-01-09T08:54:05.805" v="14" actId="14100"/>
          <ac:spMkLst>
            <pc:docMk/>
            <pc:sldMk cId="2509554828" sldId="277"/>
            <ac:spMk id="3" creationId="{83BB4636-8146-F722-9188-999E06363C63}"/>
          </ac:spMkLst>
        </pc:spChg>
      </pc:sldChg>
      <pc:sldMasterChg chg="addSp mod">
        <pc:chgData name="Audrius Natkevičius" userId="1fb917d3-e61d-4b74-889c-e19c3fcd7f32" providerId="ADAL" clId="{EF9A942F-1443-484F-A9D0-76E71710E997}" dt="2026-01-09T08:50:59.686" v="2" actId="33475"/>
        <pc:sldMasterMkLst>
          <pc:docMk/>
          <pc:sldMasterMk cId="0" sldId="2147483648"/>
        </pc:sldMasterMkLst>
        <pc:spChg chg="add">
          <ac:chgData name="Audrius Natkevičius" userId="1fb917d3-e61d-4b74-889c-e19c3fcd7f32" providerId="ADAL" clId="{EF9A942F-1443-484F-A9D0-76E71710E997}" dt="2026-01-09T08:50:59.686" v="2" actId="33475"/>
          <ac:spMkLst>
            <pc:docMk/>
            <pc:sldMasterMk cId="0" sldId="2147483648"/>
            <ac:spMk id="3" creationId="{8F545610-5815-E887-A974-33969AB43962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Ataskaita%20pagal%20klausimus%20(1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ownloads\Rezultatai%20pagal%20klausimus%20ir%20klausimu%20kategorijas%20(3)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ownloads\Rezultatai%20pagal%20klausimus%20ir%20klausimu%20kategorijas%20(3)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ownloads\Rezultatai%20pagal%20klausimus%20ir%20klausimu%20kategorijas%20(3)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ownloads\Rezultatai%20pagal%20klausimus%20ir%20klausimu%20kategorijas%20(3)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3B5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Sheet1!$C$4:$C$7</c:f>
              <c:strCache>
                <c:ptCount val="4"/>
                <c:pt idx="0">
                  <c:v>Ar pavyko prisiskambinti iš pirmo karto?</c:v>
                </c:pt>
                <c:pt idx="1">
                  <c:v>Jeigu iš pirmo karto neprisiskambinote, ar Jums buvo perskambinta?</c:v>
                </c:pt>
                <c:pt idx="2">
                  <c:v>Ar darbuotojas (-a) su Jumis pasisveikino ir prisistatė vardu, įmone?</c:v>
                </c:pt>
                <c:pt idx="3">
                  <c:v>Ar darbuotojas (-a) pokalbį pradėjo pozityviai?</c:v>
                </c:pt>
              </c:strCache>
            </c:strRef>
          </c:cat>
          <c:val>
            <c:numRef>
              <c:f>Sheet1!$D$4:$D$7</c:f>
              <c:numCache>
                <c:formatCode>0.0%</c:formatCode>
                <c:ptCount val="4"/>
                <c:pt idx="0">
                  <c:v>0.55600000000000005</c:v>
                </c:pt>
                <c:pt idx="1">
                  <c:v>0.53300000000000003</c:v>
                </c:pt>
                <c:pt idx="2">
                  <c:v>0.96799999999999997</c:v>
                </c:pt>
                <c:pt idx="3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2-4B03-9291-97B1B400A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7006224"/>
        <c:axId val="1897007184"/>
      </c:barChart>
      <c:catAx>
        <c:axId val="189700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lt-LT"/>
          </a:p>
        </c:txPr>
        <c:crossAx val="1897007184"/>
        <c:crosses val="autoZero"/>
        <c:auto val="1"/>
        <c:lblAlgn val="ctr"/>
        <c:lblOffset val="100"/>
        <c:noMultiLvlLbl val="0"/>
      </c:catAx>
      <c:valAx>
        <c:axId val="1897007184"/>
        <c:scaling>
          <c:orientation val="minMax"/>
          <c:max val="1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lt-LT"/>
          </a:p>
        </c:txPr>
        <c:crossAx val="189700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spPr>
            <a:solidFill>
              <a:srgbClr val="53B5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Sheet1!$A$8:$A$14</c:f>
              <c:strCache>
                <c:ptCount val="7"/>
                <c:pt idx="0">
                  <c:v>Ar darbuotojas (-a) aiškinosi Jūsų poreikį?</c:v>
                </c:pt>
                <c:pt idx="1">
                  <c:v>Ar darbuotojas (-a) pilnai išsiaiškino Jūsų poreikį?</c:v>
                </c:pt>
                <c:pt idx="2">
                  <c:v>Ar darbuotojas (-a) suteikė išsamią, aiškią informaciją?
</c:v>
                </c:pt>
                <c:pt idx="3">
                  <c:v>Ar jautėte, jog darbuotojas (-a) pasitikėjo savimi, atsakinėdamas (-a) į klausimus?</c:v>
                </c:pt>
                <c:pt idx="4">
                  <c:v>Ar darbuotojas (-a) sugebėjo atsakyti į visus užduotus klausimus?</c:v>
                </c:pt>
                <c:pt idx="5">
                  <c:v>Jeigu darbuotojas (-a) negalėjo atsakyti į visus klausimus, ar pasiūlė/perspėjo, jog perduos Jūsų duomenis kompetetingam kolegai, kuris su Jumis susisieks?</c:v>
                </c:pt>
                <c:pt idx="6">
                  <c:v>Ar prireikus gauti papildomą informaciją, darbuotojas (-a) nurodė, jog galite kreiptis pas kolegą (-ę) bei nurodė jo (-os) kontaktus?</c:v>
                </c:pt>
              </c:strCache>
            </c:strRef>
          </c:cat>
          <c:val>
            <c:numRef>
              <c:f>Sheet1!$D$8:$D$14</c:f>
              <c:numCache>
                <c:formatCode>[$-10409]0.0"%"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5-4289-9E65-1E82A66280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31273039"/>
        <c:axId val="153127351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Raleway" pitchFamily="2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Sheet1!$A$8:$A$14</c15:sqref>
                        </c15:formulaRef>
                      </c:ext>
                    </c:extLst>
                    <c:strCache>
                      <c:ptCount val="7"/>
                      <c:pt idx="0">
                        <c:v>Ar darbuotojas (-a) aiškinosi Jūsų poreikį?</c:v>
                      </c:pt>
                      <c:pt idx="1">
                        <c:v>Ar darbuotojas (-a) pilnai išsiaiškino Jūsų poreikį?</c:v>
                      </c:pt>
                      <c:pt idx="2">
                        <c:v>Ar darbuotojas (-a) suteikė išsamią, aiškią informaciją?
</c:v>
                      </c:pt>
                      <c:pt idx="3">
                        <c:v>Ar jautėte, jog darbuotojas (-a) pasitikėjo savimi, atsakinėdamas (-a) į klausimus?</c:v>
                      </c:pt>
                      <c:pt idx="4">
                        <c:v>Ar darbuotojas (-a) sugebėjo atsakyti į visus užduotus klausimus?</c:v>
                      </c:pt>
                      <c:pt idx="5">
                        <c:v>Jeigu darbuotojas (-a) negalėjo atsakyti į visus klausimus, ar pasiūlė/perspėjo, jog perduos Jūsų duomenis kompetetingam kolegai, kuris su Jumis susisieks?</c:v>
                      </c:pt>
                      <c:pt idx="6">
                        <c:v>Ar prireikus gauti papildomą informaciją, darbuotojas (-a) nurodė, jog galite kreiptis pas kolegą (-ę) bei nurodė jo (-os) kontaktus?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Sheet1!$B$8:$B$14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555-4289-9E65-1E82A66280A4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Raleway" pitchFamily="2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Sheet1!$A$8:$A$14</c15:sqref>
                        </c15:formulaRef>
                      </c:ext>
                    </c:extLst>
                    <c:strCache>
                      <c:ptCount val="7"/>
                      <c:pt idx="0">
                        <c:v>Ar darbuotojas (-a) aiškinosi Jūsų poreikį?</c:v>
                      </c:pt>
                      <c:pt idx="1">
                        <c:v>Ar darbuotojas (-a) pilnai išsiaiškino Jūsų poreikį?</c:v>
                      </c:pt>
                      <c:pt idx="2">
                        <c:v>Ar darbuotojas (-a) suteikė išsamią, aiškią informaciją?
</c:v>
                      </c:pt>
                      <c:pt idx="3">
                        <c:v>Ar jautėte, jog darbuotojas (-a) pasitikėjo savimi, atsakinėdamas (-a) į klausimus?</c:v>
                      </c:pt>
                      <c:pt idx="4">
                        <c:v>Ar darbuotojas (-a) sugebėjo atsakyti į visus užduotus klausimus?</c:v>
                      </c:pt>
                      <c:pt idx="5">
                        <c:v>Jeigu darbuotojas (-a) negalėjo atsakyti į visus klausimus, ar pasiūlė/perspėjo, jog perduos Jūsų duomenis kompetetingam kolegai, kuris su Jumis susisieks?</c:v>
                      </c:pt>
                      <c:pt idx="6">
                        <c:v>Ar prireikus gauti papildomą informaciją, darbuotojas (-a) nurodė, jog galite kreiptis pas kolegą (-ę) bei nurodė jo (-os) kontaktus?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Sheet1!$C$8:$C$14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555-4289-9E65-1E82A66280A4}"/>
                  </c:ext>
                </c:extLst>
              </c15:ser>
            </c15:filteredBarSeries>
          </c:ext>
        </c:extLst>
      </c:barChart>
      <c:catAx>
        <c:axId val="1531273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aleway" pitchFamily="2" charset="0"/>
                <a:ea typeface="+mn-ea"/>
                <a:cs typeface="+mn-cs"/>
              </a:defRPr>
            </a:pPr>
            <a:endParaRPr lang="en-US"/>
          </a:p>
        </c:txPr>
        <c:crossAx val="1531273519"/>
        <c:crosses val="autoZero"/>
        <c:auto val="1"/>
        <c:lblAlgn val="ctr"/>
        <c:lblOffset val="100"/>
        <c:noMultiLvlLbl val="0"/>
      </c:catAx>
      <c:valAx>
        <c:axId val="1531273519"/>
        <c:scaling>
          <c:orientation val="minMax"/>
        </c:scaling>
        <c:delete val="0"/>
        <c:axPos val="b"/>
        <c:numFmt formatCode="[$-10409]0.0&quot;%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aleway" pitchFamily="2" charset="0"/>
                <a:ea typeface="+mn-ea"/>
                <a:cs typeface="+mn-cs"/>
              </a:defRPr>
            </a:pPr>
            <a:endParaRPr lang="en-US"/>
          </a:p>
        </c:txPr>
        <c:crossAx val="1531273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Raleway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spPr>
            <a:solidFill>
              <a:srgbClr val="53B5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CA_SurveyScores!$D$30:$D$31</c:f>
              <c:strCache>
                <c:ptCount val="2"/>
                <c:pt idx="0">
                  <c:v>Jei pokalbio metu reikėjo laiko (pauzės) informacijos patikslinimui, ar darbuotojas (-a) atsiprašė ir paprašė kliento leidimo?</c:v>
                </c:pt>
                <c:pt idx="1">
                  <c:v>Ar tęsdamas (-a) pokalbį darbuotojas (-a) padėkojo už laukimą?</c:v>
                </c:pt>
              </c:strCache>
            </c:strRef>
          </c:cat>
          <c:val>
            <c:numRef>
              <c:f>CA_SurveyScores!$G$30:$G$31</c:f>
              <c:numCache>
                <c:formatCode>[$-10409]0.0"%"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9-4DB7-B17B-8AED0CF9E5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31297519"/>
        <c:axId val="153128359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Raleway" pitchFamily="2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CA_SurveyScores!$D$30:$D$31</c15:sqref>
                        </c15:formulaRef>
                      </c:ext>
                    </c:extLst>
                    <c:strCache>
                      <c:ptCount val="2"/>
                      <c:pt idx="0">
                        <c:v>Jei pokalbio metu reikėjo laiko (pauzės) informacijos patikslinimui, ar darbuotojas (-a) atsiprašė ir paprašė kliento leidimo?</c:v>
                      </c:pt>
                      <c:pt idx="1">
                        <c:v>Ar tęsdamas (-a) pokalbį darbuotojas (-a) padėkojo už laukimą?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CA_SurveyScores!$E$30:$E$31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6B9-4DB7-B17B-8AED0CF9E55C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Raleway" pitchFamily="2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CA_SurveyScores!$D$30:$D$31</c15:sqref>
                        </c15:formulaRef>
                      </c:ext>
                    </c:extLst>
                    <c:strCache>
                      <c:ptCount val="2"/>
                      <c:pt idx="0">
                        <c:v>Jei pokalbio metu reikėjo laiko (pauzės) informacijos patikslinimui, ar darbuotojas (-a) atsiprašė ir paprašė kliento leidimo?</c:v>
                      </c:pt>
                      <c:pt idx="1">
                        <c:v>Ar tęsdamas (-a) pokalbį darbuotojas (-a) padėkojo už laukimą?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CA_SurveyScores!$F$30:$F$31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6B9-4DB7-B17B-8AED0CF9E55C}"/>
                  </c:ext>
                </c:extLst>
              </c15:ser>
            </c15:filteredBarSeries>
          </c:ext>
        </c:extLst>
      </c:barChart>
      <c:catAx>
        <c:axId val="153129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aleway" pitchFamily="2" charset="0"/>
                <a:ea typeface="+mn-ea"/>
                <a:cs typeface="+mn-cs"/>
              </a:defRPr>
            </a:pPr>
            <a:endParaRPr lang="en-US"/>
          </a:p>
        </c:txPr>
        <c:crossAx val="1531283599"/>
        <c:crosses val="autoZero"/>
        <c:auto val="1"/>
        <c:lblAlgn val="ctr"/>
        <c:lblOffset val="100"/>
        <c:noMultiLvlLbl val="0"/>
      </c:catAx>
      <c:valAx>
        <c:axId val="1531283599"/>
        <c:scaling>
          <c:orientation val="minMax"/>
        </c:scaling>
        <c:delete val="0"/>
        <c:axPos val="b"/>
        <c:numFmt formatCode="[$-10409]0.0&quot;%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aleway" pitchFamily="2" charset="0"/>
                <a:ea typeface="+mn-ea"/>
                <a:cs typeface="+mn-cs"/>
              </a:defRPr>
            </a:pPr>
            <a:endParaRPr lang="en-US"/>
          </a:p>
        </c:txPr>
        <c:crossAx val="153129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Raleway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spPr>
            <a:solidFill>
              <a:srgbClr val="53B5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CA_SurveyScores!$P$34:$P$38</c:f>
              <c:strCache>
                <c:ptCount val="5"/>
                <c:pt idx="0">
                  <c:v>Ar baigdamas (-a) pokalbį, darbuotojas (-a) padėkojo už skambutį?</c:v>
                </c:pt>
                <c:pt idx="1">
                  <c:v>Ar darbuotojas (-a) pasiteiravo, ar turite papildomų klausimų?</c:v>
                </c:pt>
                <c:pt idx="2">
                  <c:v>Ar darbuotojas (-a) mandagiai atsisveikino?</c:v>
                </c:pt>
                <c:pt idx="3">
                  <c:v>Ar darbuotojas (-a) bendravo oficialiai, kreipėsi ,,Jūs", nenaudojo žargonų, trumpinių, mažybinių žodžių?</c:v>
                </c:pt>
                <c:pt idx="4">
                  <c:v>Ar darbuotojas (-a) efektyviai valdė pokalbio struktūrą?
</c:v>
                </c:pt>
              </c:strCache>
            </c:strRef>
          </c:cat>
          <c:val>
            <c:numRef>
              <c:f>CA_SurveyScores!$S$34:$S$38</c:f>
              <c:numCache>
                <c:formatCode>[$-10409]0.0"%"</c:formatCode>
                <c:ptCount val="5"/>
                <c:pt idx="0">
                  <c:v>93.548387096774192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13-4E79-AC0A-1CE8173695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31280719"/>
        <c:axId val="153127639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Raleway" pitchFamily="2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CA_SurveyScores!$P$34:$P$38</c15:sqref>
                        </c15:formulaRef>
                      </c:ext>
                    </c:extLst>
                    <c:strCache>
                      <c:ptCount val="5"/>
                      <c:pt idx="0">
                        <c:v>Ar baigdamas (-a) pokalbį, darbuotojas (-a) padėkojo už skambutį?</c:v>
                      </c:pt>
                      <c:pt idx="1">
                        <c:v>Ar darbuotojas (-a) pasiteiravo, ar turite papildomų klausimų?</c:v>
                      </c:pt>
                      <c:pt idx="2">
                        <c:v>Ar darbuotojas (-a) mandagiai atsisveikino?</c:v>
                      </c:pt>
                      <c:pt idx="3">
                        <c:v>Ar darbuotojas (-a) bendravo oficialiai, kreipėsi ,,Jūs", nenaudojo žargonų, trumpinių, mažybinių žodžių?</c:v>
                      </c:pt>
                      <c:pt idx="4">
                        <c:v>Ar darbuotojas (-a) efektyviai valdė pokalbio struktūrą?
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CA_SurveyScores!$Q$34:$Q$38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213-4E79-AC0A-1CE8173695CA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Raleway" pitchFamily="2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CA_SurveyScores!$P$34:$P$38</c15:sqref>
                        </c15:formulaRef>
                      </c:ext>
                    </c:extLst>
                    <c:strCache>
                      <c:ptCount val="5"/>
                      <c:pt idx="0">
                        <c:v>Ar baigdamas (-a) pokalbį, darbuotojas (-a) padėkojo už skambutį?</c:v>
                      </c:pt>
                      <c:pt idx="1">
                        <c:v>Ar darbuotojas (-a) pasiteiravo, ar turite papildomų klausimų?</c:v>
                      </c:pt>
                      <c:pt idx="2">
                        <c:v>Ar darbuotojas (-a) mandagiai atsisveikino?</c:v>
                      </c:pt>
                      <c:pt idx="3">
                        <c:v>Ar darbuotojas (-a) bendravo oficialiai, kreipėsi ,,Jūs", nenaudojo žargonų, trumpinių, mažybinių žodžių?</c:v>
                      </c:pt>
                      <c:pt idx="4">
                        <c:v>Ar darbuotojas (-a) efektyviai valdė pokalbio struktūrą?
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CA_SurveyScores!$R$34:$R$38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213-4E79-AC0A-1CE8173695CA}"/>
                  </c:ext>
                </c:extLst>
              </c15:ser>
            </c15:filteredBarSeries>
          </c:ext>
        </c:extLst>
      </c:barChart>
      <c:catAx>
        <c:axId val="1531280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aleway" pitchFamily="2" charset="0"/>
                <a:ea typeface="+mn-ea"/>
                <a:cs typeface="+mn-cs"/>
              </a:defRPr>
            </a:pPr>
            <a:endParaRPr lang="en-US"/>
          </a:p>
        </c:txPr>
        <c:crossAx val="1531276399"/>
        <c:crosses val="autoZero"/>
        <c:auto val="1"/>
        <c:lblAlgn val="ctr"/>
        <c:lblOffset val="100"/>
        <c:noMultiLvlLbl val="0"/>
      </c:catAx>
      <c:valAx>
        <c:axId val="15312763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0.0&quot;%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aleway" pitchFamily="2" charset="0"/>
                <a:ea typeface="+mn-ea"/>
                <a:cs typeface="+mn-cs"/>
              </a:defRPr>
            </a:pPr>
            <a:endParaRPr lang="en-US"/>
          </a:p>
        </c:txPr>
        <c:crossAx val="1531280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Raleway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spPr>
            <a:solidFill>
              <a:srgbClr val="53B5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CA_SurveyScores!$D$39</c:f>
              <c:strCache>
                <c:ptCount val="1"/>
                <c:pt idx="0">
                  <c:v>Ar darbuotojas (-a) atidžiai Jūsų klausėsi, nepertraukinėjo ir leido pabaigti dėstyti mintis viso pokalbio metu?
</c:v>
                </c:pt>
              </c:strCache>
            </c:strRef>
          </c:cat>
          <c:val>
            <c:numRef>
              <c:f>CA_SurveyScores!$G$39</c:f>
              <c:numCache>
                <c:formatCode>[$-10409]0.0"%"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B-4A59-816F-DE95B742BD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31291279"/>
        <c:axId val="153128983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Raleway" pitchFamily="2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CA_SurveyScores!$D$39</c15:sqref>
                        </c15:formulaRef>
                      </c:ext>
                    </c:extLst>
                    <c:strCache>
                      <c:ptCount val="1"/>
                      <c:pt idx="0">
                        <c:v>Ar darbuotojas (-a) atidžiai Jūsų klausėsi, nepertraukinėjo ir leido pabaigti dėstyti mintis viso pokalbio metu?
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CA_SurveyScores!$E$39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91B-4A59-816F-DE95B742BDF1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Raleway" pitchFamily="2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CA_SurveyScores!$D$39</c15:sqref>
                        </c15:formulaRef>
                      </c:ext>
                    </c:extLst>
                    <c:strCache>
                      <c:ptCount val="1"/>
                      <c:pt idx="0">
                        <c:v>Ar darbuotojas (-a) atidžiai Jūsų klausėsi, nepertraukinėjo ir leido pabaigti dėstyti mintis viso pokalbio metu?
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CA_SurveyScores!$F$39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91B-4A59-816F-DE95B742BDF1}"/>
                  </c:ext>
                </c:extLst>
              </c15:ser>
            </c15:filteredBarSeries>
          </c:ext>
        </c:extLst>
      </c:barChart>
      <c:catAx>
        <c:axId val="1531291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aleway" pitchFamily="2" charset="0"/>
                <a:ea typeface="+mn-ea"/>
                <a:cs typeface="+mn-cs"/>
              </a:defRPr>
            </a:pPr>
            <a:endParaRPr lang="en-US"/>
          </a:p>
        </c:txPr>
        <c:crossAx val="1531289839"/>
        <c:crosses val="autoZero"/>
        <c:auto val="1"/>
        <c:lblAlgn val="ctr"/>
        <c:lblOffset val="100"/>
        <c:noMultiLvlLbl val="0"/>
      </c:catAx>
      <c:valAx>
        <c:axId val="1531289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0.0&quot;%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aleway" pitchFamily="2" charset="0"/>
                <a:ea typeface="+mn-ea"/>
                <a:cs typeface="+mn-cs"/>
              </a:defRPr>
            </a:pPr>
            <a:endParaRPr lang="en-US"/>
          </a:p>
        </c:txPr>
        <c:crossAx val="1531291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Raleway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8c20e4965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  <p:sp>
        <p:nvSpPr>
          <p:cNvPr id="279" name="Google Shape;279;g38c20e4965c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38c20e4965c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>
          <a:extLst>
            <a:ext uri="{FF2B5EF4-FFF2-40B4-BE49-F238E27FC236}">
              <a16:creationId xmlns:a16="http://schemas.microsoft.com/office/drawing/2014/main" id="{87740619-824D-7710-6081-F74B96AA9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:notes">
            <a:extLst>
              <a:ext uri="{FF2B5EF4-FFF2-40B4-BE49-F238E27FC236}">
                <a16:creationId xmlns:a16="http://schemas.microsoft.com/office/drawing/2014/main" id="{BD6CBCC4-AC82-F4C6-5446-0624087422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:notes">
            <a:extLst>
              <a:ext uri="{FF2B5EF4-FFF2-40B4-BE49-F238E27FC236}">
                <a16:creationId xmlns:a16="http://schemas.microsoft.com/office/drawing/2014/main" id="{B6368EBD-1173-DBDB-8AF3-8CF62EE804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3666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us pavadinimas ir teksta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 pavadinimas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45610-5815-E887-A974-33969AB4396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46783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lt-LT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Socialinės apsaugos ir darbo ministerija bei pavaldžios įstaigos | Vidiniam naudojimui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hopperquality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1344041" y="-310163"/>
            <a:ext cx="12190857" cy="4870450"/>
          </a:xfrm>
          <a:custGeom>
            <a:avLst/>
            <a:gdLst/>
            <a:ahLst/>
            <a:cxnLst/>
            <a:rect l="l" t="t" r="r" b="b"/>
            <a:pathLst>
              <a:path w="24381713" h="9740900" extrusionOk="0">
                <a:moveTo>
                  <a:pt x="0" y="0"/>
                </a:moveTo>
                <a:lnTo>
                  <a:pt x="0" y="9740900"/>
                </a:lnTo>
                <a:lnTo>
                  <a:pt x="24381713" y="9740900"/>
                </a:lnTo>
                <a:lnTo>
                  <a:pt x="24381713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 l="-9829" t="-9870" r="-1531" b="-2871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15100" y="-310163"/>
            <a:ext cx="12192000" cy="4870450"/>
          </a:xfrm>
          <a:custGeom>
            <a:avLst/>
            <a:gdLst/>
            <a:ahLst/>
            <a:cxnLst/>
            <a:rect l="l" t="t" r="r" b="b"/>
            <a:pathLst>
              <a:path w="36576000" h="14611350" extrusionOk="0">
                <a:moveTo>
                  <a:pt x="0" y="0"/>
                </a:moveTo>
                <a:lnTo>
                  <a:pt x="0" y="14611350"/>
                </a:lnTo>
                <a:lnTo>
                  <a:pt x="36576000" y="14611350"/>
                </a:lnTo>
                <a:lnTo>
                  <a:pt x="36576000" y="0"/>
                </a:lnTo>
                <a:close/>
              </a:path>
            </a:pathLst>
          </a:custGeom>
          <a:solidFill>
            <a:srgbClr val="7FBC98">
              <a:alpha val="7137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15231" y="423146"/>
            <a:ext cx="1826824" cy="1826860"/>
          </a:xfrm>
          <a:custGeom>
            <a:avLst/>
            <a:gdLst/>
            <a:ahLst/>
            <a:cxnLst/>
            <a:rect l="l" t="t" r="r" b="b"/>
            <a:pathLst>
              <a:path w="6347206" h="6347333" extrusionOk="0">
                <a:moveTo>
                  <a:pt x="3173730" y="0"/>
                </a:moveTo>
                <a:cubicBezTo>
                  <a:pt x="3121787" y="0"/>
                  <a:pt x="3069844" y="1270"/>
                  <a:pt x="3018028" y="3810"/>
                </a:cubicBezTo>
                <a:cubicBezTo>
                  <a:pt x="2966212" y="6350"/>
                  <a:pt x="2914396" y="10160"/>
                  <a:pt x="2862707" y="15240"/>
                </a:cubicBezTo>
                <a:cubicBezTo>
                  <a:pt x="2811018" y="20320"/>
                  <a:pt x="2759456" y="26670"/>
                  <a:pt x="2708148" y="34290"/>
                </a:cubicBezTo>
                <a:cubicBezTo>
                  <a:pt x="2656840" y="41910"/>
                  <a:pt x="2605659" y="50800"/>
                  <a:pt x="2554605" y="60960"/>
                </a:cubicBezTo>
                <a:cubicBezTo>
                  <a:pt x="2503551" y="71120"/>
                  <a:pt x="2453005" y="82423"/>
                  <a:pt x="2402586" y="95123"/>
                </a:cubicBezTo>
                <a:cubicBezTo>
                  <a:pt x="2352167" y="107823"/>
                  <a:pt x="2302129" y="121539"/>
                  <a:pt x="2252472" y="136652"/>
                </a:cubicBezTo>
                <a:cubicBezTo>
                  <a:pt x="2202815" y="151765"/>
                  <a:pt x="2153412" y="168021"/>
                  <a:pt x="2104517" y="185547"/>
                </a:cubicBezTo>
                <a:cubicBezTo>
                  <a:pt x="2055622" y="203073"/>
                  <a:pt x="2007108" y="221742"/>
                  <a:pt x="1959229" y="241554"/>
                </a:cubicBezTo>
                <a:cubicBezTo>
                  <a:pt x="1911350" y="261366"/>
                  <a:pt x="1863725" y="282448"/>
                  <a:pt x="1816862" y="304673"/>
                </a:cubicBezTo>
                <a:cubicBezTo>
                  <a:pt x="1769999" y="326898"/>
                  <a:pt x="1723517" y="350266"/>
                  <a:pt x="1677670" y="374650"/>
                </a:cubicBezTo>
                <a:cubicBezTo>
                  <a:pt x="1631823" y="399034"/>
                  <a:pt x="1586738" y="424688"/>
                  <a:pt x="1542161" y="451485"/>
                </a:cubicBezTo>
                <a:cubicBezTo>
                  <a:pt x="1497584" y="478282"/>
                  <a:pt x="1453769" y="505968"/>
                  <a:pt x="1410589" y="534797"/>
                </a:cubicBezTo>
                <a:cubicBezTo>
                  <a:pt x="1367409" y="563626"/>
                  <a:pt x="1324991" y="593598"/>
                  <a:pt x="1283208" y="624459"/>
                </a:cubicBezTo>
                <a:cubicBezTo>
                  <a:pt x="1241425" y="655320"/>
                  <a:pt x="1200531" y="687324"/>
                  <a:pt x="1160399" y="720344"/>
                </a:cubicBezTo>
                <a:cubicBezTo>
                  <a:pt x="1120267" y="753364"/>
                  <a:pt x="1080897" y="787273"/>
                  <a:pt x="1042416" y="822071"/>
                </a:cubicBezTo>
                <a:cubicBezTo>
                  <a:pt x="1003935" y="856869"/>
                  <a:pt x="966343" y="892810"/>
                  <a:pt x="929640" y="929513"/>
                </a:cubicBezTo>
                <a:cubicBezTo>
                  <a:pt x="892937" y="966216"/>
                  <a:pt x="857123" y="1003808"/>
                  <a:pt x="822198" y="1042289"/>
                </a:cubicBezTo>
                <a:cubicBezTo>
                  <a:pt x="787273" y="1080770"/>
                  <a:pt x="753364" y="1120140"/>
                  <a:pt x="720471" y="1160272"/>
                </a:cubicBezTo>
                <a:cubicBezTo>
                  <a:pt x="687578" y="1200404"/>
                  <a:pt x="655574" y="1241298"/>
                  <a:pt x="624586" y="1283081"/>
                </a:cubicBezTo>
                <a:cubicBezTo>
                  <a:pt x="593598" y="1324864"/>
                  <a:pt x="563753" y="1367282"/>
                  <a:pt x="534924" y="1410462"/>
                </a:cubicBezTo>
                <a:cubicBezTo>
                  <a:pt x="506095" y="1453642"/>
                  <a:pt x="478282" y="1497584"/>
                  <a:pt x="451612" y="1542034"/>
                </a:cubicBezTo>
                <a:cubicBezTo>
                  <a:pt x="424942" y="1586484"/>
                  <a:pt x="399288" y="1631823"/>
                  <a:pt x="374777" y="1677543"/>
                </a:cubicBezTo>
                <a:cubicBezTo>
                  <a:pt x="350266" y="1723263"/>
                  <a:pt x="326898" y="1769745"/>
                  <a:pt x="304800" y="1816735"/>
                </a:cubicBezTo>
                <a:cubicBezTo>
                  <a:pt x="282702" y="1863725"/>
                  <a:pt x="261493" y="1911223"/>
                  <a:pt x="241681" y="1959102"/>
                </a:cubicBezTo>
                <a:cubicBezTo>
                  <a:pt x="221869" y="2006981"/>
                  <a:pt x="203073" y="2055495"/>
                  <a:pt x="185674" y="2104390"/>
                </a:cubicBezTo>
                <a:cubicBezTo>
                  <a:pt x="168275" y="2153285"/>
                  <a:pt x="151892" y="2202561"/>
                  <a:pt x="136779" y="2252345"/>
                </a:cubicBezTo>
                <a:cubicBezTo>
                  <a:pt x="121666" y="2302129"/>
                  <a:pt x="107823" y="2352040"/>
                  <a:pt x="95250" y="2402459"/>
                </a:cubicBezTo>
                <a:cubicBezTo>
                  <a:pt x="82677" y="2452878"/>
                  <a:pt x="71247" y="2503551"/>
                  <a:pt x="61087" y="2554478"/>
                </a:cubicBezTo>
                <a:cubicBezTo>
                  <a:pt x="50927" y="2605405"/>
                  <a:pt x="42037" y="2656586"/>
                  <a:pt x="34417" y="2708021"/>
                </a:cubicBezTo>
                <a:cubicBezTo>
                  <a:pt x="26797" y="2759456"/>
                  <a:pt x="20447" y="2810891"/>
                  <a:pt x="15367" y="2862580"/>
                </a:cubicBezTo>
                <a:cubicBezTo>
                  <a:pt x="10287" y="2914269"/>
                  <a:pt x="6477" y="2966085"/>
                  <a:pt x="3937" y="3017901"/>
                </a:cubicBezTo>
                <a:cubicBezTo>
                  <a:pt x="1397" y="3069717"/>
                  <a:pt x="0" y="3121914"/>
                  <a:pt x="0" y="3173730"/>
                </a:cubicBezTo>
                <a:cubicBezTo>
                  <a:pt x="0" y="3225546"/>
                  <a:pt x="1270" y="3277616"/>
                  <a:pt x="3810" y="3329432"/>
                </a:cubicBezTo>
                <a:cubicBezTo>
                  <a:pt x="6350" y="3381248"/>
                  <a:pt x="10160" y="3433064"/>
                  <a:pt x="15240" y="3484753"/>
                </a:cubicBezTo>
                <a:cubicBezTo>
                  <a:pt x="20320" y="3536442"/>
                  <a:pt x="26670" y="3588004"/>
                  <a:pt x="34290" y="3639312"/>
                </a:cubicBezTo>
                <a:cubicBezTo>
                  <a:pt x="41910" y="3690620"/>
                  <a:pt x="50800" y="3741801"/>
                  <a:pt x="60960" y="3792855"/>
                </a:cubicBezTo>
                <a:cubicBezTo>
                  <a:pt x="71120" y="3843909"/>
                  <a:pt x="82423" y="3894455"/>
                  <a:pt x="95123" y="3944874"/>
                </a:cubicBezTo>
                <a:cubicBezTo>
                  <a:pt x="107823" y="3995293"/>
                  <a:pt x="121539" y="4045331"/>
                  <a:pt x="136652" y="4094988"/>
                </a:cubicBezTo>
                <a:cubicBezTo>
                  <a:pt x="151765" y="4144645"/>
                  <a:pt x="168021" y="4194048"/>
                  <a:pt x="185547" y="4242943"/>
                </a:cubicBezTo>
                <a:cubicBezTo>
                  <a:pt x="203073" y="4291838"/>
                  <a:pt x="221742" y="4340353"/>
                  <a:pt x="241554" y="4388231"/>
                </a:cubicBezTo>
                <a:cubicBezTo>
                  <a:pt x="261366" y="4436110"/>
                  <a:pt x="282448" y="4483735"/>
                  <a:pt x="304673" y="4530598"/>
                </a:cubicBezTo>
                <a:cubicBezTo>
                  <a:pt x="326898" y="4577461"/>
                  <a:pt x="350266" y="4623943"/>
                  <a:pt x="374650" y="4669790"/>
                </a:cubicBezTo>
                <a:cubicBezTo>
                  <a:pt x="399034" y="4715637"/>
                  <a:pt x="424688" y="4760722"/>
                  <a:pt x="451485" y="4805299"/>
                </a:cubicBezTo>
                <a:cubicBezTo>
                  <a:pt x="478282" y="4849876"/>
                  <a:pt x="505968" y="4893691"/>
                  <a:pt x="534797" y="4936871"/>
                </a:cubicBezTo>
                <a:cubicBezTo>
                  <a:pt x="563626" y="4980051"/>
                  <a:pt x="593598" y="5022469"/>
                  <a:pt x="624459" y="5064252"/>
                </a:cubicBezTo>
                <a:cubicBezTo>
                  <a:pt x="655320" y="5106035"/>
                  <a:pt x="687324" y="5146929"/>
                  <a:pt x="720344" y="5187061"/>
                </a:cubicBezTo>
                <a:cubicBezTo>
                  <a:pt x="753364" y="5227193"/>
                  <a:pt x="787273" y="5266563"/>
                  <a:pt x="822071" y="5305044"/>
                </a:cubicBezTo>
                <a:cubicBezTo>
                  <a:pt x="856869" y="5343525"/>
                  <a:pt x="892810" y="5381117"/>
                  <a:pt x="929513" y="5417820"/>
                </a:cubicBezTo>
                <a:cubicBezTo>
                  <a:pt x="966216" y="5454524"/>
                  <a:pt x="1003808" y="5490337"/>
                  <a:pt x="1042289" y="5525262"/>
                </a:cubicBezTo>
                <a:cubicBezTo>
                  <a:pt x="1080770" y="5560187"/>
                  <a:pt x="1120140" y="5594097"/>
                  <a:pt x="1160272" y="5626989"/>
                </a:cubicBezTo>
                <a:cubicBezTo>
                  <a:pt x="1200404" y="5659882"/>
                  <a:pt x="1241298" y="5691886"/>
                  <a:pt x="1283081" y="5722874"/>
                </a:cubicBezTo>
                <a:cubicBezTo>
                  <a:pt x="1324864" y="5753862"/>
                  <a:pt x="1367282" y="5783707"/>
                  <a:pt x="1410462" y="5812536"/>
                </a:cubicBezTo>
                <a:cubicBezTo>
                  <a:pt x="1453642" y="5841365"/>
                  <a:pt x="1497584" y="5869178"/>
                  <a:pt x="1542034" y="5895848"/>
                </a:cubicBezTo>
                <a:cubicBezTo>
                  <a:pt x="1586484" y="5922518"/>
                  <a:pt x="1631823" y="5948172"/>
                  <a:pt x="1677543" y="5972683"/>
                </a:cubicBezTo>
                <a:cubicBezTo>
                  <a:pt x="1723263" y="5997194"/>
                  <a:pt x="1769745" y="6020562"/>
                  <a:pt x="1816735" y="6042660"/>
                </a:cubicBezTo>
                <a:cubicBezTo>
                  <a:pt x="1863725" y="6064758"/>
                  <a:pt x="1911223" y="6085967"/>
                  <a:pt x="1959102" y="6105779"/>
                </a:cubicBezTo>
                <a:cubicBezTo>
                  <a:pt x="2006981" y="6125591"/>
                  <a:pt x="2055495" y="6144387"/>
                  <a:pt x="2104390" y="6161786"/>
                </a:cubicBezTo>
                <a:cubicBezTo>
                  <a:pt x="2153285" y="6179185"/>
                  <a:pt x="2202561" y="6195568"/>
                  <a:pt x="2252345" y="6210681"/>
                </a:cubicBezTo>
                <a:cubicBezTo>
                  <a:pt x="2302129" y="6225794"/>
                  <a:pt x="2352040" y="6239637"/>
                  <a:pt x="2402459" y="6252210"/>
                </a:cubicBezTo>
                <a:cubicBezTo>
                  <a:pt x="2452878" y="6264783"/>
                  <a:pt x="2503551" y="6276213"/>
                  <a:pt x="2554478" y="6286373"/>
                </a:cubicBezTo>
                <a:cubicBezTo>
                  <a:pt x="2605405" y="6296533"/>
                  <a:pt x="2656586" y="6305423"/>
                  <a:pt x="2708021" y="6313043"/>
                </a:cubicBezTo>
                <a:cubicBezTo>
                  <a:pt x="2759456" y="6320663"/>
                  <a:pt x="2810891" y="6327013"/>
                  <a:pt x="2862580" y="6332093"/>
                </a:cubicBezTo>
                <a:cubicBezTo>
                  <a:pt x="2914269" y="6337173"/>
                  <a:pt x="2966085" y="6340983"/>
                  <a:pt x="3017901" y="6343523"/>
                </a:cubicBezTo>
                <a:cubicBezTo>
                  <a:pt x="3069717" y="6346063"/>
                  <a:pt x="3121660" y="6347333"/>
                  <a:pt x="3173603" y="6347333"/>
                </a:cubicBezTo>
                <a:cubicBezTo>
                  <a:pt x="3225546" y="6347333"/>
                  <a:pt x="3277489" y="6346063"/>
                  <a:pt x="3329305" y="6343523"/>
                </a:cubicBezTo>
                <a:cubicBezTo>
                  <a:pt x="3381121" y="6340983"/>
                  <a:pt x="3432937" y="6337173"/>
                  <a:pt x="3484626" y="6332093"/>
                </a:cubicBezTo>
                <a:cubicBezTo>
                  <a:pt x="3536315" y="6327013"/>
                  <a:pt x="3587877" y="6320663"/>
                  <a:pt x="3639185" y="6313043"/>
                </a:cubicBezTo>
                <a:cubicBezTo>
                  <a:pt x="3690493" y="6305423"/>
                  <a:pt x="3741674" y="6296533"/>
                  <a:pt x="3792728" y="6286373"/>
                </a:cubicBezTo>
                <a:cubicBezTo>
                  <a:pt x="3843782" y="6276213"/>
                  <a:pt x="3894328" y="6264910"/>
                  <a:pt x="3944747" y="6252210"/>
                </a:cubicBezTo>
                <a:cubicBezTo>
                  <a:pt x="3995166" y="6239510"/>
                  <a:pt x="4045204" y="6225794"/>
                  <a:pt x="4094861" y="6210681"/>
                </a:cubicBezTo>
                <a:cubicBezTo>
                  <a:pt x="4144518" y="6195568"/>
                  <a:pt x="4193921" y="6179312"/>
                  <a:pt x="4242816" y="6161786"/>
                </a:cubicBezTo>
                <a:cubicBezTo>
                  <a:pt x="4291711" y="6144260"/>
                  <a:pt x="4340225" y="6125591"/>
                  <a:pt x="4388104" y="6105779"/>
                </a:cubicBezTo>
                <a:cubicBezTo>
                  <a:pt x="4435983" y="6085967"/>
                  <a:pt x="4483608" y="6064885"/>
                  <a:pt x="4530471" y="6042660"/>
                </a:cubicBezTo>
                <a:cubicBezTo>
                  <a:pt x="4577334" y="6020435"/>
                  <a:pt x="4623816" y="5997067"/>
                  <a:pt x="4669663" y="5972683"/>
                </a:cubicBezTo>
                <a:cubicBezTo>
                  <a:pt x="4715510" y="5948299"/>
                  <a:pt x="4760595" y="5922645"/>
                  <a:pt x="4805172" y="5895848"/>
                </a:cubicBezTo>
                <a:cubicBezTo>
                  <a:pt x="4849749" y="5869051"/>
                  <a:pt x="4893564" y="5841365"/>
                  <a:pt x="4936744" y="5812536"/>
                </a:cubicBezTo>
                <a:cubicBezTo>
                  <a:pt x="4979924" y="5783707"/>
                  <a:pt x="5022342" y="5753735"/>
                  <a:pt x="5064125" y="5722874"/>
                </a:cubicBezTo>
                <a:cubicBezTo>
                  <a:pt x="5105908" y="5692013"/>
                  <a:pt x="5146802" y="5660009"/>
                  <a:pt x="5186934" y="5626989"/>
                </a:cubicBezTo>
                <a:cubicBezTo>
                  <a:pt x="5227066" y="5593970"/>
                  <a:pt x="5266436" y="5560061"/>
                  <a:pt x="5304917" y="5525262"/>
                </a:cubicBezTo>
                <a:cubicBezTo>
                  <a:pt x="5343398" y="5490464"/>
                  <a:pt x="5380990" y="5454523"/>
                  <a:pt x="5417693" y="5417820"/>
                </a:cubicBezTo>
                <a:cubicBezTo>
                  <a:pt x="5454397" y="5381118"/>
                  <a:pt x="5490210" y="5343525"/>
                  <a:pt x="5525135" y="5305044"/>
                </a:cubicBezTo>
                <a:cubicBezTo>
                  <a:pt x="5560060" y="5266563"/>
                  <a:pt x="5593969" y="5227193"/>
                  <a:pt x="5626862" y="5187061"/>
                </a:cubicBezTo>
                <a:cubicBezTo>
                  <a:pt x="5659755" y="5146929"/>
                  <a:pt x="5691759" y="5106035"/>
                  <a:pt x="5722747" y="5064252"/>
                </a:cubicBezTo>
                <a:cubicBezTo>
                  <a:pt x="5753735" y="5022469"/>
                  <a:pt x="5783580" y="4980051"/>
                  <a:pt x="5812409" y="4936871"/>
                </a:cubicBezTo>
                <a:cubicBezTo>
                  <a:pt x="5841238" y="4893691"/>
                  <a:pt x="5869051" y="4849749"/>
                  <a:pt x="5895721" y="4805299"/>
                </a:cubicBezTo>
                <a:cubicBezTo>
                  <a:pt x="5922391" y="4760849"/>
                  <a:pt x="5948045" y="4715510"/>
                  <a:pt x="5972556" y="4669790"/>
                </a:cubicBezTo>
                <a:cubicBezTo>
                  <a:pt x="5997067" y="4624070"/>
                  <a:pt x="6020435" y="4577588"/>
                  <a:pt x="6042533" y="4530598"/>
                </a:cubicBezTo>
                <a:cubicBezTo>
                  <a:pt x="6064631" y="4483608"/>
                  <a:pt x="6085840" y="4436110"/>
                  <a:pt x="6105652" y="4388231"/>
                </a:cubicBezTo>
                <a:cubicBezTo>
                  <a:pt x="6125464" y="4340353"/>
                  <a:pt x="6144260" y="4291838"/>
                  <a:pt x="6161659" y="4242943"/>
                </a:cubicBezTo>
                <a:cubicBezTo>
                  <a:pt x="6179058" y="4194048"/>
                  <a:pt x="6195441" y="4144772"/>
                  <a:pt x="6210554" y="4094988"/>
                </a:cubicBezTo>
                <a:cubicBezTo>
                  <a:pt x="6225667" y="4045205"/>
                  <a:pt x="6239510" y="3995293"/>
                  <a:pt x="6252083" y="3944874"/>
                </a:cubicBezTo>
                <a:cubicBezTo>
                  <a:pt x="6264656" y="3894455"/>
                  <a:pt x="6276086" y="3843782"/>
                  <a:pt x="6286246" y="3792855"/>
                </a:cubicBezTo>
                <a:cubicBezTo>
                  <a:pt x="6296406" y="3741928"/>
                  <a:pt x="6305296" y="3690747"/>
                  <a:pt x="6312916" y="3639312"/>
                </a:cubicBezTo>
                <a:cubicBezTo>
                  <a:pt x="6320536" y="3587878"/>
                  <a:pt x="6326886" y="3536442"/>
                  <a:pt x="6331966" y="3484753"/>
                </a:cubicBezTo>
                <a:cubicBezTo>
                  <a:pt x="6337046" y="3433064"/>
                  <a:pt x="6340856" y="3381248"/>
                  <a:pt x="6343396" y="3329432"/>
                </a:cubicBezTo>
                <a:cubicBezTo>
                  <a:pt x="6345936" y="3277616"/>
                  <a:pt x="6347206" y="3225673"/>
                  <a:pt x="6347206" y="3173730"/>
                </a:cubicBezTo>
                <a:cubicBezTo>
                  <a:pt x="6347206" y="3121787"/>
                  <a:pt x="6345936" y="3069844"/>
                  <a:pt x="6343396" y="3018028"/>
                </a:cubicBezTo>
                <a:cubicBezTo>
                  <a:pt x="6340856" y="2966212"/>
                  <a:pt x="6337046" y="2914396"/>
                  <a:pt x="6331966" y="2862707"/>
                </a:cubicBezTo>
                <a:cubicBezTo>
                  <a:pt x="6326886" y="2811018"/>
                  <a:pt x="6320536" y="2759456"/>
                  <a:pt x="6312916" y="2708148"/>
                </a:cubicBezTo>
                <a:cubicBezTo>
                  <a:pt x="6305296" y="2656840"/>
                  <a:pt x="6296406" y="2605659"/>
                  <a:pt x="6286246" y="2554605"/>
                </a:cubicBezTo>
                <a:cubicBezTo>
                  <a:pt x="6276086" y="2503551"/>
                  <a:pt x="6264783" y="2453005"/>
                  <a:pt x="6252083" y="2402586"/>
                </a:cubicBezTo>
                <a:cubicBezTo>
                  <a:pt x="6239383" y="2352167"/>
                  <a:pt x="6225667" y="2302129"/>
                  <a:pt x="6210554" y="2252472"/>
                </a:cubicBezTo>
                <a:cubicBezTo>
                  <a:pt x="6195441" y="2202815"/>
                  <a:pt x="6179185" y="2153412"/>
                  <a:pt x="6161659" y="2104517"/>
                </a:cubicBezTo>
                <a:cubicBezTo>
                  <a:pt x="6144133" y="2055622"/>
                  <a:pt x="6125464" y="2007108"/>
                  <a:pt x="6105652" y="1959229"/>
                </a:cubicBezTo>
                <a:cubicBezTo>
                  <a:pt x="6085840" y="1911350"/>
                  <a:pt x="6064758" y="1863725"/>
                  <a:pt x="6042533" y="1816862"/>
                </a:cubicBezTo>
                <a:cubicBezTo>
                  <a:pt x="6020308" y="1769999"/>
                  <a:pt x="5996940" y="1723517"/>
                  <a:pt x="5972556" y="1677670"/>
                </a:cubicBezTo>
                <a:cubicBezTo>
                  <a:pt x="5948172" y="1631823"/>
                  <a:pt x="5922518" y="1586738"/>
                  <a:pt x="5895721" y="1542161"/>
                </a:cubicBezTo>
                <a:cubicBezTo>
                  <a:pt x="5868924" y="1497584"/>
                  <a:pt x="5841238" y="1453769"/>
                  <a:pt x="5812409" y="1410589"/>
                </a:cubicBezTo>
                <a:cubicBezTo>
                  <a:pt x="5783580" y="1367409"/>
                  <a:pt x="5753608" y="1324991"/>
                  <a:pt x="5722747" y="1283208"/>
                </a:cubicBezTo>
                <a:cubicBezTo>
                  <a:pt x="5691886" y="1241425"/>
                  <a:pt x="5659882" y="1200531"/>
                  <a:pt x="5626862" y="1160399"/>
                </a:cubicBezTo>
                <a:cubicBezTo>
                  <a:pt x="5593843" y="1120267"/>
                  <a:pt x="5559933" y="1080897"/>
                  <a:pt x="5525135" y="1042416"/>
                </a:cubicBezTo>
                <a:cubicBezTo>
                  <a:pt x="5490337" y="1003935"/>
                  <a:pt x="5454396" y="966343"/>
                  <a:pt x="5417693" y="929640"/>
                </a:cubicBezTo>
                <a:cubicBezTo>
                  <a:pt x="5380991" y="892937"/>
                  <a:pt x="5343398" y="857123"/>
                  <a:pt x="5304917" y="822198"/>
                </a:cubicBezTo>
                <a:cubicBezTo>
                  <a:pt x="5266436" y="787273"/>
                  <a:pt x="5227066" y="753364"/>
                  <a:pt x="5186934" y="720471"/>
                </a:cubicBezTo>
                <a:cubicBezTo>
                  <a:pt x="5146802" y="687578"/>
                  <a:pt x="5105908" y="655574"/>
                  <a:pt x="5064125" y="624586"/>
                </a:cubicBezTo>
                <a:cubicBezTo>
                  <a:pt x="5022342" y="593598"/>
                  <a:pt x="4979924" y="563753"/>
                  <a:pt x="4936744" y="534924"/>
                </a:cubicBezTo>
                <a:cubicBezTo>
                  <a:pt x="4893564" y="506095"/>
                  <a:pt x="4849622" y="478282"/>
                  <a:pt x="4805172" y="451612"/>
                </a:cubicBezTo>
                <a:cubicBezTo>
                  <a:pt x="4760722" y="424942"/>
                  <a:pt x="4715383" y="399288"/>
                  <a:pt x="4669663" y="374777"/>
                </a:cubicBezTo>
                <a:cubicBezTo>
                  <a:pt x="4623943" y="350266"/>
                  <a:pt x="4577461" y="326898"/>
                  <a:pt x="4530471" y="304800"/>
                </a:cubicBezTo>
                <a:cubicBezTo>
                  <a:pt x="4483481" y="282702"/>
                  <a:pt x="4435983" y="261493"/>
                  <a:pt x="4388104" y="241681"/>
                </a:cubicBezTo>
                <a:cubicBezTo>
                  <a:pt x="4340225" y="221869"/>
                  <a:pt x="4291711" y="203073"/>
                  <a:pt x="4242816" y="185674"/>
                </a:cubicBezTo>
                <a:cubicBezTo>
                  <a:pt x="4193921" y="168275"/>
                  <a:pt x="4144645" y="151892"/>
                  <a:pt x="4094861" y="136779"/>
                </a:cubicBezTo>
                <a:cubicBezTo>
                  <a:pt x="4045078" y="121666"/>
                  <a:pt x="3995166" y="107823"/>
                  <a:pt x="3944747" y="95250"/>
                </a:cubicBezTo>
                <a:cubicBezTo>
                  <a:pt x="3894328" y="82677"/>
                  <a:pt x="3843655" y="71247"/>
                  <a:pt x="3792728" y="61087"/>
                </a:cubicBezTo>
                <a:cubicBezTo>
                  <a:pt x="3741801" y="50927"/>
                  <a:pt x="3690620" y="42037"/>
                  <a:pt x="3639185" y="34417"/>
                </a:cubicBezTo>
                <a:cubicBezTo>
                  <a:pt x="3587750" y="26797"/>
                  <a:pt x="3536315" y="20447"/>
                  <a:pt x="3484626" y="15367"/>
                </a:cubicBezTo>
                <a:cubicBezTo>
                  <a:pt x="3432937" y="10287"/>
                  <a:pt x="3381121" y="6477"/>
                  <a:pt x="3329305" y="3937"/>
                </a:cubicBezTo>
                <a:cubicBezTo>
                  <a:pt x="3277489" y="1397"/>
                  <a:pt x="3225673" y="0"/>
                  <a:pt x="31737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030393" y="1018195"/>
            <a:ext cx="1419123" cy="621712"/>
          </a:xfrm>
          <a:custGeom>
            <a:avLst/>
            <a:gdLst/>
            <a:ahLst/>
            <a:cxnLst/>
            <a:rect l="l" t="t" r="r" b="b"/>
            <a:pathLst>
              <a:path w="3794379" h="1662303" extrusionOk="0">
                <a:moveTo>
                  <a:pt x="0" y="0"/>
                </a:moveTo>
                <a:lnTo>
                  <a:pt x="0" y="1662303"/>
                </a:lnTo>
                <a:lnTo>
                  <a:pt x="3794379" y="1662303"/>
                </a:lnTo>
                <a:lnTo>
                  <a:pt x="379437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037718" y="3317424"/>
            <a:ext cx="4154297" cy="3540591"/>
          </a:xfrm>
          <a:custGeom>
            <a:avLst/>
            <a:gdLst/>
            <a:ahLst/>
            <a:cxnLst/>
            <a:rect l="l" t="t" r="r" b="b"/>
            <a:pathLst>
              <a:path w="12462891" h="10621772" extrusionOk="0">
                <a:moveTo>
                  <a:pt x="0" y="0"/>
                </a:moveTo>
                <a:lnTo>
                  <a:pt x="0" y="10621772"/>
                </a:lnTo>
                <a:lnTo>
                  <a:pt x="12462891" y="10621772"/>
                </a:lnTo>
                <a:lnTo>
                  <a:pt x="12462891" y="0"/>
                </a:lnTo>
                <a:close/>
              </a:path>
            </a:pathLst>
          </a:custGeom>
          <a:solidFill>
            <a:srgbClr val="F2F4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5781548" y="0"/>
            <a:ext cx="6410452" cy="6083300"/>
          </a:xfrm>
          <a:custGeom>
            <a:avLst/>
            <a:gdLst/>
            <a:ahLst/>
            <a:cxnLst/>
            <a:rect l="l" t="t" r="r" b="b"/>
            <a:pathLst>
              <a:path w="12820904" h="12166600" extrusionOk="0">
                <a:moveTo>
                  <a:pt x="0" y="0"/>
                </a:moveTo>
                <a:lnTo>
                  <a:pt x="0" y="12166600"/>
                </a:lnTo>
                <a:lnTo>
                  <a:pt x="12820904" y="12166600"/>
                </a:lnTo>
                <a:lnTo>
                  <a:pt x="128209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2966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623917" y="5630074"/>
            <a:ext cx="1399916" cy="577065"/>
          </a:xfrm>
          <a:custGeom>
            <a:avLst/>
            <a:gdLst/>
            <a:ahLst/>
            <a:cxnLst/>
            <a:rect l="l" t="t" r="r" b="b"/>
            <a:pathLst>
              <a:path w="3327400" h="1371600" extrusionOk="0">
                <a:moveTo>
                  <a:pt x="0" y="0"/>
                </a:moveTo>
                <a:lnTo>
                  <a:pt x="0" y="1371600"/>
                </a:lnTo>
                <a:lnTo>
                  <a:pt x="3327400" y="1371600"/>
                </a:lnTo>
                <a:lnTo>
                  <a:pt x="332740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531373" y="5718465"/>
            <a:ext cx="2079171" cy="729671"/>
          </a:xfrm>
          <a:custGeom>
            <a:avLst/>
            <a:gdLst/>
            <a:ahLst/>
            <a:cxnLst/>
            <a:rect l="l" t="t" r="r" b="b"/>
            <a:pathLst>
              <a:path w="3118756" h="1094507" extrusionOk="0">
                <a:moveTo>
                  <a:pt x="0" y="0"/>
                </a:moveTo>
                <a:lnTo>
                  <a:pt x="3118756" y="0"/>
                </a:lnTo>
                <a:lnTo>
                  <a:pt x="3118756" y="1094507"/>
                </a:lnTo>
                <a:lnTo>
                  <a:pt x="0" y="1094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24887" y="2706947"/>
            <a:ext cx="59979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3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73" b="1" dirty="0" err="1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Slapto</a:t>
            </a:r>
            <a:r>
              <a:rPr lang="en-US" sz="2673" b="1" dirty="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73" b="1" dirty="0" err="1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kliento</a:t>
            </a:r>
            <a:r>
              <a:rPr lang="en-US" sz="2673" b="1" dirty="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73" b="1" dirty="0" err="1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tyrimo</a:t>
            </a:r>
            <a:r>
              <a:rPr lang="en-US" sz="2673" b="1" dirty="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73" b="1" dirty="0" err="1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ataskaita</a:t>
            </a:r>
            <a:endParaRPr sz="2673" b="1" dirty="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383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73" b="1" dirty="0" err="1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spalis</a:t>
            </a:r>
            <a:r>
              <a:rPr lang="en-US" sz="2673" b="1" dirty="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, 2025</a:t>
            </a:r>
            <a:endParaRPr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413716" y="3888798"/>
            <a:ext cx="7021625" cy="41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5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SOCIALINIŲ PASLAUGŲ PRIEŽIŪROS  DEPARTAMENTAS</a:t>
            </a:r>
            <a:endParaRPr sz="1800" b="1" dirty="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8c20e4965c_0_4"/>
          <p:cNvSpPr/>
          <p:nvPr/>
        </p:nvSpPr>
        <p:spPr>
          <a:xfrm>
            <a:off x="2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9" r="-65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38c20e4965c_0_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 pitchFamily="2" charset="0"/>
            </a:endParaRPr>
          </a:p>
        </p:txBody>
      </p:sp>
      <p:sp>
        <p:nvSpPr>
          <p:cNvPr id="283" name="Google Shape;283;g38c20e4965c_0_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9939867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Raleway" pitchFamily="2" charset="0"/>
              </a:rPr>
              <a:t>Visas </a:t>
            </a:r>
            <a:r>
              <a:rPr lang="en-US" dirty="0" err="1">
                <a:latin typeface="Raleway" pitchFamily="2" charset="0"/>
              </a:rPr>
              <a:t>konsultacijas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darbuotojai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pradėjo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pozityviai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ir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beveik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visi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darbuotojai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prisistatė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vardu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ar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įmone</a:t>
            </a:r>
            <a:r>
              <a:rPr lang="en-US" dirty="0">
                <a:latin typeface="Raleway" pitchFamily="2" charset="0"/>
              </a:rPr>
              <a:t>.</a:t>
            </a:r>
            <a:endParaRPr dirty="0">
              <a:latin typeface="Raleway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Raleway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Raleway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>
                <a:latin typeface="Raleway" pitchFamily="2" charset="0"/>
              </a:rPr>
              <a:t>Daugiau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nei</a:t>
            </a:r>
            <a:r>
              <a:rPr lang="en-US" dirty="0">
                <a:latin typeface="Raleway" pitchFamily="2" charset="0"/>
              </a:rPr>
              <a:t> pus</a:t>
            </a:r>
            <a:r>
              <a:rPr lang="lt-LT" dirty="0">
                <a:latin typeface="Raleway" pitchFamily="2" charset="0"/>
              </a:rPr>
              <a:t>ė</a:t>
            </a:r>
            <a:r>
              <a:rPr lang="en-US" dirty="0">
                <a:latin typeface="Raleway" pitchFamily="2" charset="0"/>
              </a:rPr>
              <a:t> </a:t>
            </a:r>
            <a:r>
              <a:rPr lang="lt-LT" dirty="0">
                <a:latin typeface="Raleway" pitchFamily="2" charset="0"/>
              </a:rPr>
              <a:t>situacijų kai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darbuotojai</a:t>
            </a:r>
            <a:r>
              <a:rPr lang="lt-LT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perskambindavo</a:t>
            </a:r>
            <a:r>
              <a:rPr lang="en-US" dirty="0">
                <a:latin typeface="Raleway" pitchFamily="2" charset="0"/>
              </a:rPr>
              <a:t> į </a:t>
            </a:r>
            <a:r>
              <a:rPr lang="en-US" dirty="0" err="1">
                <a:latin typeface="Raleway" pitchFamily="2" charset="0"/>
              </a:rPr>
              <a:t>neatsakytą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skambutį</a:t>
            </a:r>
            <a:r>
              <a:rPr lang="en-US" dirty="0">
                <a:latin typeface="Raleway" pitchFamily="2" charset="0"/>
              </a:rPr>
              <a:t>.</a:t>
            </a:r>
            <a:endParaRPr dirty="0">
              <a:latin typeface="Raleway" pitchFamily="2" charset="0"/>
            </a:endParaRPr>
          </a:p>
        </p:txBody>
      </p:sp>
      <p:sp>
        <p:nvSpPr>
          <p:cNvPr id="285" name="Google Shape;285;g38c20e4965c_0_4"/>
          <p:cNvSpPr/>
          <p:nvPr/>
        </p:nvSpPr>
        <p:spPr>
          <a:xfrm>
            <a:off x="9126450" y="365125"/>
            <a:ext cx="2280900" cy="1128000"/>
          </a:xfrm>
          <a:prstGeom prst="roundRect">
            <a:avLst>
              <a:gd name="adj" fmla="val 16667"/>
            </a:avLst>
          </a:prstGeom>
          <a:solidFill>
            <a:srgbClr val="7FBC98"/>
          </a:solidFill>
          <a:ln w="9525" cap="flat" cmpd="sng">
            <a:solidFill>
              <a:srgbClr val="7FB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latin typeface="Raleway" pitchFamily="2" charset="0"/>
                <a:ea typeface="Times New Roman"/>
                <a:cs typeface="Times New Roman"/>
                <a:sym typeface="Times New Roman"/>
              </a:rPr>
              <a:t>98,4%</a:t>
            </a:r>
            <a:endParaRPr sz="4600" b="1">
              <a:latin typeface="Raleway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g38c20e4965c_0_4"/>
          <p:cNvSpPr/>
          <p:nvPr/>
        </p:nvSpPr>
        <p:spPr>
          <a:xfrm rot="10800000">
            <a:off x="10630350" y="1274225"/>
            <a:ext cx="777000" cy="1049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2376"/>
            </a:avLst>
          </a:prstGeom>
          <a:solidFill>
            <a:srgbClr val="7FBC98"/>
          </a:solidFill>
          <a:ln w="9525" cap="flat" cmpd="sng">
            <a:solidFill>
              <a:srgbClr val="7FB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g38c20e4965c_0_4"/>
          <p:cNvGrpSpPr/>
          <p:nvPr/>
        </p:nvGrpSpPr>
        <p:grpSpPr>
          <a:xfrm>
            <a:off x="2565150" y="4873350"/>
            <a:ext cx="3217500" cy="1128000"/>
            <a:chOff x="2728075" y="5437350"/>
            <a:chExt cx="3217500" cy="1128000"/>
          </a:xfrm>
        </p:grpSpPr>
        <p:sp>
          <p:nvSpPr>
            <p:cNvPr id="288" name="Google Shape;288;g38c20e4965c_0_4"/>
            <p:cNvSpPr/>
            <p:nvPr/>
          </p:nvSpPr>
          <p:spPr>
            <a:xfrm>
              <a:off x="3664675" y="5437350"/>
              <a:ext cx="2280900" cy="1128000"/>
            </a:xfrm>
            <a:prstGeom prst="roundRect">
              <a:avLst>
                <a:gd name="adj" fmla="val 16667"/>
              </a:avLst>
            </a:prstGeom>
            <a:solidFill>
              <a:srgbClr val="7FBC98"/>
            </a:solidFill>
            <a:ln w="9525" cap="flat" cmpd="sng">
              <a:solidFill>
                <a:srgbClr val="7FBC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latin typeface="Raleway" pitchFamily="2" charset="0"/>
                  <a:ea typeface="Times New Roman"/>
                  <a:cs typeface="Times New Roman"/>
                  <a:sym typeface="Times New Roman"/>
                </a:rPr>
                <a:t>53,3%</a:t>
              </a:r>
              <a:endParaRPr sz="4600" b="1">
                <a:latin typeface="Raleway" pitchFamily="2" charset="0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9" name="Google Shape;289;g38c20e4965c_0_4"/>
            <p:cNvSpPr/>
            <p:nvPr/>
          </p:nvSpPr>
          <p:spPr>
            <a:xfrm rot="-5400000">
              <a:off x="2711125" y="5499000"/>
              <a:ext cx="1083300" cy="10494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2376"/>
              </a:avLst>
            </a:prstGeom>
            <a:solidFill>
              <a:srgbClr val="7FBC98"/>
            </a:solidFill>
            <a:ln w="9525" cap="flat" cmpd="sng">
              <a:solidFill>
                <a:srgbClr val="7FBC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11"/>
          <p:cNvGrpSpPr/>
          <p:nvPr/>
        </p:nvGrpSpPr>
        <p:grpSpPr>
          <a:xfrm>
            <a:off x="230878" y="244281"/>
            <a:ext cx="1278212" cy="1278170"/>
            <a:chOff x="230878" y="244281"/>
            <a:chExt cx="1278212" cy="1278170"/>
          </a:xfrm>
        </p:grpSpPr>
        <p:sp>
          <p:nvSpPr>
            <p:cNvPr id="296" name="Google Shape;296;p11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1"/>
          <p:cNvSpPr/>
          <p:nvPr/>
        </p:nvSpPr>
        <p:spPr>
          <a:xfrm>
            <a:off x="-3048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4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2047939" y="244280"/>
            <a:ext cx="80961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Atsakymas</a:t>
            </a:r>
            <a:r>
              <a:rPr lang="en-US" sz="2000" b="1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į </a:t>
            </a:r>
            <a:r>
              <a:rPr lang="en-US" sz="2000" b="1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užduodamus</a:t>
            </a:r>
            <a:r>
              <a:rPr lang="en-US" sz="2000" b="1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klausimus</a:t>
            </a:r>
            <a:r>
              <a:rPr lang="en-US" sz="2000" b="1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poreikio</a:t>
            </a:r>
            <a:r>
              <a:rPr lang="en-US" sz="2000" b="1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aiškinimasis</a:t>
            </a:r>
            <a:endParaRPr sz="1200" dirty="0">
              <a:latin typeface="Raleway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77B1EF6-67CF-8057-2F07-C6C4F9122A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083371"/>
              </p:ext>
            </p:extLst>
          </p:nvPr>
        </p:nvGraphicFramePr>
        <p:xfrm>
          <a:off x="1739967" y="948267"/>
          <a:ext cx="8657099" cy="552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/>
          <p:nvPr/>
        </p:nvSpPr>
        <p:spPr>
          <a:xfrm>
            <a:off x="2356" y="1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2190485" y="1473932"/>
            <a:ext cx="2964300" cy="1738500"/>
          </a:xfrm>
          <a:prstGeom prst="roundRect">
            <a:avLst>
              <a:gd name="adj" fmla="val 16667"/>
            </a:avLst>
          </a:prstGeom>
          <a:solidFill>
            <a:srgbClr val="60B4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 txBox="1">
            <a:spLocks noGrp="1"/>
          </p:cNvSpPr>
          <p:nvPr>
            <p:ph type="body" idx="1"/>
          </p:nvPr>
        </p:nvSpPr>
        <p:spPr>
          <a:xfrm>
            <a:off x="2418445" y="1854342"/>
            <a:ext cx="262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US" sz="6600" dirty="0">
                <a:latin typeface="Raleway" pitchFamily="2" charset="0"/>
                <a:ea typeface="Raleway"/>
                <a:cs typeface="Raleway"/>
                <a:sym typeface="Raleway"/>
              </a:rPr>
              <a:t>100%</a:t>
            </a:r>
            <a:endParaRPr sz="6600" dirty="0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grpSp>
        <p:nvGrpSpPr>
          <p:cNvPr id="308" name="Google Shape;308;p12"/>
          <p:cNvGrpSpPr/>
          <p:nvPr/>
        </p:nvGrpSpPr>
        <p:grpSpPr>
          <a:xfrm>
            <a:off x="230878" y="244281"/>
            <a:ext cx="1278212" cy="1278170"/>
            <a:chOff x="230878" y="244281"/>
            <a:chExt cx="1278212" cy="1278170"/>
          </a:xfrm>
        </p:grpSpPr>
        <p:sp>
          <p:nvSpPr>
            <p:cNvPr id="309" name="Google Shape;309;p12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12"/>
          <p:cNvSpPr txBox="1"/>
          <p:nvPr/>
        </p:nvSpPr>
        <p:spPr>
          <a:xfrm>
            <a:off x="2239982" y="755457"/>
            <a:ext cx="253146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Konsultacijų metu:</a:t>
            </a:r>
            <a:endParaRPr sz="2000">
              <a:solidFill>
                <a:schemeClr val="dk1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12"/>
          <p:cNvSpPr txBox="1"/>
          <p:nvPr/>
        </p:nvSpPr>
        <p:spPr>
          <a:xfrm>
            <a:off x="5560390" y="1676163"/>
            <a:ext cx="519019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Buvo atsakyta į visus iškilusius klausimus</a:t>
            </a:r>
            <a:endParaRPr sz="1200">
              <a:latin typeface="Raleway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Suteikta aiški ir išsami informacija</a:t>
            </a:r>
            <a:endParaRPr sz="1200">
              <a:latin typeface="Raleway" pitchFamily="2" charset="0"/>
            </a:endParaRPr>
          </a:p>
        </p:txBody>
      </p:sp>
      <p:sp>
        <p:nvSpPr>
          <p:cNvPr id="313" name="Google Shape;313;p12"/>
          <p:cNvSpPr txBox="1"/>
          <p:nvPr/>
        </p:nvSpPr>
        <p:spPr>
          <a:xfrm>
            <a:off x="1442475" y="4552650"/>
            <a:ext cx="9112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Visais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atvejais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darbuotojai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stengėsi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pilnai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išsiaiškinti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kliento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poreikius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, </a:t>
            </a:r>
            <a:endParaRPr sz="2000" dirty="0">
              <a:solidFill>
                <a:schemeClr val="dk1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Net </a:t>
            </a:r>
            <a:r>
              <a:rPr lang="en-US" sz="2000" b="1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100%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konsultacijų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metu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darbuotojai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, tai </a:t>
            </a: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darė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pasitikėdami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savimi</a:t>
            </a:r>
            <a:r>
              <a:rPr lang="en-US" sz="2000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.</a:t>
            </a:r>
            <a:endParaRPr sz="2000" dirty="0">
              <a:solidFill>
                <a:schemeClr val="dk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318" name="Google Shape;318;p13"/>
          <p:cNvGrpSpPr/>
          <p:nvPr/>
        </p:nvGrpSpPr>
        <p:grpSpPr>
          <a:xfrm>
            <a:off x="230878" y="244281"/>
            <a:ext cx="1278212" cy="1278170"/>
            <a:chOff x="230878" y="244281"/>
            <a:chExt cx="1278212" cy="1278170"/>
          </a:xfrm>
        </p:grpSpPr>
        <p:sp>
          <p:nvSpPr>
            <p:cNvPr id="319" name="Google Shape;319;p13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13"/>
          <p:cNvSpPr txBox="1"/>
          <p:nvPr/>
        </p:nvSpPr>
        <p:spPr>
          <a:xfrm>
            <a:off x="2675395" y="783545"/>
            <a:ext cx="6841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Pauzės</a:t>
            </a:r>
            <a:r>
              <a:rPr lang="en-US" sz="2400" b="1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ir</a:t>
            </a:r>
            <a:r>
              <a:rPr lang="en-US" sz="2400" b="1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informacijos</a:t>
            </a:r>
            <a:r>
              <a:rPr lang="en-US" sz="2400" b="1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paieška</a:t>
            </a:r>
            <a:r>
              <a:rPr lang="en-US" sz="2400" b="1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pokalbio</a:t>
            </a:r>
            <a:r>
              <a:rPr lang="en-US" sz="2400" b="1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metu</a:t>
            </a:r>
            <a:endParaRPr sz="2400" b="1" dirty="0">
              <a:solidFill>
                <a:srgbClr val="000000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E1C2E20-4763-6726-B279-A9D8DF7A9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243014"/>
              </p:ext>
            </p:extLst>
          </p:nvPr>
        </p:nvGraphicFramePr>
        <p:xfrm>
          <a:off x="2010761" y="1727199"/>
          <a:ext cx="8170467" cy="401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328" name="Google Shape;328;p14"/>
          <p:cNvGrpSpPr/>
          <p:nvPr/>
        </p:nvGrpSpPr>
        <p:grpSpPr>
          <a:xfrm>
            <a:off x="2331971" y="1522482"/>
            <a:ext cx="7029242" cy="4203390"/>
            <a:chOff x="4824883" y="1825620"/>
            <a:chExt cx="7029242" cy="4203390"/>
          </a:xfrm>
        </p:grpSpPr>
        <p:sp>
          <p:nvSpPr>
            <p:cNvPr id="329" name="Google Shape;329;p14"/>
            <p:cNvSpPr/>
            <p:nvPr/>
          </p:nvSpPr>
          <p:spPr>
            <a:xfrm>
              <a:off x="4870101" y="1825623"/>
              <a:ext cx="2451798" cy="1018059"/>
            </a:xfrm>
            <a:prstGeom prst="roundRect">
              <a:avLst>
                <a:gd name="adj" fmla="val 16667"/>
              </a:avLst>
            </a:prstGeom>
            <a:solidFill>
              <a:srgbClr val="60B48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319427" y="1825620"/>
              <a:ext cx="2451900" cy="1018200"/>
            </a:xfrm>
            <a:prstGeom prst="roundRect">
              <a:avLst>
                <a:gd name="adj" fmla="val 16667"/>
              </a:avLst>
            </a:prstGeom>
            <a:solidFill>
              <a:srgbClr val="60B48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9311892" y="2843678"/>
              <a:ext cx="2542233" cy="2813544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4824883" y="2843678"/>
              <a:ext cx="2542233" cy="3185332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14"/>
          <p:cNvGrpSpPr/>
          <p:nvPr/>
        </p:nvGrpSpPr>
        <p:grpSpPr>
          <a:xfrm>
            <a:off x="2321810" y="1592121"/>
            <a:ext cx="7047316" cy="4133781"/>
            <a:chOff x="4840898" y="1895296"/>
            <a:chExt cx="7047316" cy="4133781"/>
          </a:xfrm>
        </p:grpSpPr>
        <p:sp>
          <p:nvSpPr>
            <p:cNvPr id="334" name="Google Shape;334;p14"/>
            <p:cNvSpPr txBox="1"/>
            <p:nvPr/>
          </p:nvSpPr>
          <p:spPr>
            <a:xfrm>
              <a:off x="4933491" y="1895296"/>
              <a:ext cx="2377273" cy="101805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rmAutofit lnSpcReduction="100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Arial"/>
                <a:buNone/>
              </a:pPr>
              <a:r>
                <a:rPr lang="en-US" sz="72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100%</a:t>
              </a:r>
              <a:endParaRPr sz="72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5" name="Google Shape;335;p14"/>
            <p:cNvSpPr txBox="1"/>
            <p:nvPr/>
          </p:nvSpPr>
          <p:spPr>
            <a:xfrm>
              <a:off x="9469731" y="1904000"/>
              <a:ext cx="2377200" cy="10182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rmAutofit lnSpcReduction="100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Arial"/>
                <a:buNone/>
              </a:pPr>
              <a:r>
                <a:rPr lang="en-US" sz="72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100%</a:t>
              </a:r>
              <a:endParaRPr sz="7200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9346014" y="2843677"/>
              <a:ext cx="2542200" cy="3185400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4"/>
            <p:cNvSpPr txBox="1"/>
            <p:nvPr/>
          </p:nvSpPr>
          <p:spPr>
            <a:xfrm>
              <a:off x="4840898" y="2906219"/>
              <a:ext cx="2481000" cy="30477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Esant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poreikiui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surasti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informaciją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tęsdami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pokalbį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darbuotojai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padėkoja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už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laukimą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.</a:t>
              </a:r>
              <a:endParaRPr sz="2400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8" name="Google Shape;338;p14"/>
            <p:cNvSpPr txBox="1"/>
            <p:nvPr/>
          </p:nvSpPr>
          <p:spPr>
            <a:xfrm>
              <a:off x="9513276" y="3044822"/>
              <a:ext cx="2257800" cy="26781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Beveik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visų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konsultacijų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metu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tęsiant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pokalbį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po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pertraukos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buvo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atsiprašyta</a:t>
              </a:r>
              <a:r>
                <a:rPr lang="en-US" sz="2400" dirty="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.</a:t>
              </a:r>
              <a:endParaRPr sz="2400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39" name="Google Shape;339;p14"/>
          <p:cNvGrpSpPr/>
          <p:nvPr/>
        </p:nvGrpSpPr>
        <p:grpSpPr>
          <a:xfrm>
            <a:off x="230878" y="244281"/>
            <a:ext cx="1278212" cy="1278170"/>
            <a:chOff x="230878" y="244281"/>
            <a:chExt cx="1278212" cy="1278170"/>
          </a:xfrm>
        </p:grpSpPr>
        <p:sp>
          <p:nvSpPr>
            <p:cNvPr id="340" name="Google Shape;340;p14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14"/>
          <p:cNvSpPr/>
          <p:nvPr/>
        </p:nvSpPr>
        <p:spPr>
          <a:xfrm>
            <a:off x="12192000" y="6902047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"/>
          <p:cNvSpPr/>
          <p:nvPr/>
        </p:nvSpPr>
        <p:spPr>
          <a:xfrm>
            <a:off x="0" y="1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348" name="Google Shape;348;p15"/>
          <p:cNvGrpSpPr/>
          <p:nvPr/>
        </p:nvGrpSpPr>
        <p:grpSpPr>
          <a:xfrm>
            <a:off x="230878" y="244281"/>
            <a:ext cx="1278212" cy="1278170"/>
            <a:chOff x="230878" y="244281"/>
            <a:chExt cx="1278212" cy="1278170"/>
          </a:xfrm>
        </p:grpSpPr>
        <p:sp>
          <p:nvSpPr>
            <p:cNvPr id="349" name="Google Shape;349;p15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15"/>
          <p:cNvSpPr txBox="1"/>
          <p:nvPr/>
        </p:nvSpPr>
        <p:spPr>
          <a:xfrm>
            <a:off x="2476505" y="732020"/>
            <a:ext cx="723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Pokalbio pabaiga</a:t>
            </a:r>
            <a:endParaRPr dirty="0">
              <a:latin typeface="Raleway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694AF1D-98C5-E67E-9710-290344860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165330"/>
              </p:ext>
            </p:extLst>
          </p:nvPr>
        </p:nvGraphicFramePr>
        <p:xfrm>
          <a:off x="1710267" y="1583267"/>
          <a:ext cx="8678333" cy="436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9" r="-65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6"/>
          <p:cNvSpPr txBox="1">
            <a:spLocks noGrp="1"/>
          </p:cNvSpPr>
          <p:nvPr>
            <p:ph type="body" idx="1"/>
          </p:nvPr>
        </p:nvSpPr>
        <p:spPr>
          <a:xfrm>
            <a:off x="2119053" y="1829311"/>
            <a:ext cx="8531531" cy="96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 err="1">
                <a:latin typeface="Raleway" pitchFamily="2" charset="0"/>
                <a:ea typeface="Times New Roman"/>
                <a:cs typeface="Times New Roman"/>
                <a:sym typeface="Times New Roman"/>
              </a:rPr>
              <a:t>Beveik</a:t>
            </a:r>
            <a:r>
              <a:rPr lang="en-US" dirty="0"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Raleway" pitchFamily="2" charset="0"/>
                <a:ea typeface="Times New Roman"/>
                <a:cs typeface="Times New Roman"/>
                <a:sym typeface="Times New Roman"/>
              </a:rPr>
              <a:t>visų</a:t>
            </a:r>
            <a:r>
              <a:rPr lang="en-US" dirty="0"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Raleway" pitchFamily="2" charset="0"/>
                <a:ea typeface="Times New Roman"/>
                <a:cs typeface="Times New Roman"/>
                <a:sym typeface="Times New Roman"/>
              </a:rPr>
              <a:t>konsultacijų</a:t>
            </a:r>
            <a:r>
              <a:rPr lang="en-US" dirty="0"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Raleway" pitchFamily="2" charset="0"/>
                <a:ea typeface="Times New Roman"/>
                <a:cs typeface="Times New Roman"/>
                <a:sym typeface="Times New Roman"/>
              </a:rPr>
              <a:t>metu</a:t>
            </a:r>
            <a:r>
              <a:rPr lang="en-US" dirty="0"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Raleway" pitchFamily="2" charset="0"/>
                <a:ea typeface="Times New Roman"/>
                <a:cs typeface="Times New Roman"/>
                <a:sym typeface="Times New Roman"/>
              </a:rPr>
              <a:t>kalbėta</a:t>
            </a:r>
            <a:r>
              <a:rPr lang="en-US" dirty="0"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Raleway" pitchFamily="2" charset="0"/>
                <a:ea typeface="Times New Roman"/>
                <a:cs typeface="Times New Roman"/>
                <a:sym typeface="Times New Roman"/>
              </a:rPr>
              <a:t>oficialiai</a:t>
            </a:r>
            <a:r>
              <a:rPr lang="en-US" dirty="0">
                <a:latin typeface="Raleway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Raleway" pitchFamily="2" charset="0"/>
                <a:ea typeface="Times New Roman"/>
                <a:cs typeface="Times New Roman"/>
                <a:sym typeface="Times New Roman"/>
              </a:rPr>
              <a:t>nenaudojant</a:t>
            </a:r>
            <a:r>
              <a:rPr lang="en-US" dirty="0"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Raleway" pitchFamily="2" charset="0"/>
                <a:ea typeface="Times New Roman"/>
                <a:cs typeface="Times New Roman"/>
                <a:sym typeface="Times New Roman"/>
              </a:rPr>
              <a:t>mažybinių</a:t>
            </a:r>
            <a:r>
              <a:rPr lang="en-US" dirty="0"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Raleway" pitchFamily="2" charset="0"/>
                <a:ea typeface="Times New Roman"/>
                <a:cs typeface="Times New Roman"/>
                <a:sym typeface="Times New Roman"/>
              </a:rPr>
              <a:t>žodžių</a:t>
            </a:r>
            <a:r>
              <a:rPr lang="en-US" dirty="0"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Raleway" pitchFamily="2" charset="0"/>
                <a:ea typeface="Times New Roman"/>
                <a:cs typeface="Times New Roman"/>
                <a:sym typeface="Times New Roman"/>
              </a:rPr>
              <a:t>ir</a:t>
            </a:r>
            <a:r>
              <a:rPr lang="en-US" dirty="0"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Raleway" pitchFamily="2" charset="0"/>
                <a:ea typeface="Times New Roman"/>
                <a:cs typeface="Times New Roman"/>
                <a:sym typeface="Times New Roman"/>
              </a:rPr>
              <a:t>tinkamai</a:t>
            </a:r>
            <a:r>
              <a:rPr lang="en-US" dirty="0"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Raleway" pitchFamily="2" charset="0"/>
                <a:ea typeface="Times New Roman"/>
                <a:cs typeface="Times New Roman"/>
                <a:sym typeface="Times New Roman"/>
              </a:rPr>
              <a:t>atsisveikinta</a:t>
            </a:r>
            <a:r>
              <a:rPr lang="en-US" dirty="0">
                <a:latin typeface="Raleway" pitchFamily="2" charset="0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Raleway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359" name="Google Shape;359;p16"/>
          <p:cNvSpPr/>
          <p:nvPr/>
        </p:nvSpPr>
        <p:spPr>
          <a:xfrm>
            <a:off x="3355661" y="2883877"/>
            <a:ext cx="5480678" cy="1145287"/>
          </a:xfrm>
          <a:prstGeom prst="roundRect">
            <a:avLst>
              <a:gd name="adj" fmla="val 16667"/>
            </a:avLst>
          </a:prstGeom>
          <a:solidFill>
            <a:srgbClr val="60B486"/>
          </a:solidFill>
          <a:ln w="76200" cap="flat" cmpd="sng">
            <a:solidFill>
              <a:srgbClr val="60B48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6"/>
          <p:cNvSpPr txBox="1"/>
          <p:nvPr/>
        </p:nvSpPr>
        <p:spPr>
          <a:xfrm>
            <a:off x="3509025" y="2828700"/>
            <a:ext cx="5377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93,5%-100%</a:t>
            </a:r>
            <a:endParaRPr sz="7200" dirty="0">
              <a:solidFill>
                <a:schemeClr val="dk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grpSp>
        <p:nvGrpSpPr>
          <p:cNvPr id="361" name="Google Shape;361;p16"/>
          <p:cNvGrpSpPr/>
          <p:nvPr/>
        </p:nvGrpSpPr>
        <p:grpSpPr>
          <a:xfrm>
            <a:off x="230878" y="244281"/>
            <a:ext cx="1278212" cy="1278170"/>
            <a:chOff x="230878" y="244281"/>
            <a:chExt cx="1278212" cy="1278170"/>
          </a:xfrm>
        </p:grpSpPr>
        <p:sp>
          <p:nvSpPr>
            <p:cNvPr id="362" name="Google Shape;362;p16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16"/>
          <p:cNvSpPr/>
          <p:nvPr/>
        </p:nvSpPr>
        <p:spPr>
          <a:xfrm>
            <a:off x="1509090" y="7028198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/>
          <p:nvPr/>
        </p:nvSpPr>
        <p:spPr>
          <a:xfrm>
            <a:off x="0" y="-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371" name="Google Shape;371;p17"/>
          <p:cNvGrpSpPr/>
          <p:nvPr/>
        </p:nvGrpSpPr>
        <p:grpSpPr>
          <a:xfrm>
            <a:off x="190684" y="273141"/>
            <a:ext cx="1278212" cy="1278170"/>
            <a:chOff x="230878" y="244281"/>
            <a:chExt cx="1278212" cy="1278170"/>
          </a:xfrm>
        </p:grpSpPr>
        <p:sp>
          <p:nvSpPr>
            <p:cNvPr id="372" name="Google Shape;372;p17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74" name="Google Shape;374;p17"/>
          <p:cNvSpPr txBox="1"/>
          <p:nvPr/>
        </p:nvSpPr>
        <p:spPr>
          <a:xfrm>
            <a:off x="2476500" y="563880"/>
            <a:ext cx="72161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 panose="02020603050405020304" pitchFamily="18" charset="0"/>
                <a:sym typeface="Times New Roman"/>
              </a:rPr>
              <a:t>Subjektyvi kliento nuomonė</a:t>
            </a:r>
            <a:endParaRPr>
              <a:latin typeface="Raleway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33A768C-1964-5700-D7B5-B6B0FB1D09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128209"/>
              </p:ext>
            </p:extLst>
          </p:nvPr>
        </p:nvGraphicFramePr>
        <p:xfrm>
          <a:off x="1663337" y="1896290"/>
          <a:ext cx="8708572" cy="306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>
          <a:extLst>
            <a:ext uri="{FF2B5EF4-FFF2-40B4-BE49-F238E27FC236}">
              <a16:creationId xmlns:a16="http://schemas.microsoft.com/office/drawing/2014/main" id="{23E69737-8855-FA58-3F9C-674376B8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>
            <a:extLst>
              <a:ext uri="{FF2B5EF4-FFF2-40B4-BE49-F238E27FC236}">
                <a16:creationId xmlns:a16="http://schemas.microsoft.com/office/drawing/2014/main" id="{F6D19A79-213C-BC58-C42C-4A227AE2ED11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371" name="Google Shape;371;p17">
            <a:extLst>
              <a:ext uri="{FF2B5EF4-FFF2-40B4-BE49-F238E27FC236}">
                <a16:creationId xmlns:a16="http://schemas.microsoft.com/office/drawing/2014/main" id="{90FD7B09-06D7-C1EB-8CF7-14C1A007C8B0}"/>
              </a:ext>
            </a:extLst>
          </p:cNvPr>
          <p:cNvGrpSpPr/>
          <p:nvPr/>
        </p:nvGrpSpPr>
        <p:grpSpPr>
          <a:xfrm>
            <a:off x="190684" y="273141"/>
            <a:ext cx="1278212" cy="1278170"/>
            <a:chOff x="230878" y="244281"/>
            <a:chExt cx="1278212" cy="1278170"/>
          </a:xfrm>
        </p:grpSpPr>
        <p:sp>
          <p:nvSpPr>
            <p:cNvPr id="372" name="Google Shape;372;p17">
              <a:extLst>
                <a:ext uri="{FF2B5EF4-FFF2-40B4-BE49-F238E27FC236}">
                  <a16:creationId xmlns:a16="http://schemas.microsoft.com/office/drawing/2014/main" id="{A96AAEDE-A493-C9D6-0E61-6F4D2808DB4B}"/>
                </a:ext>
              </a:extLst>
            </p:cNvPr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73" name="Google Shape;373;p17">
              <a:extLst>
                <a:ext uri="{FF2B5EF4-FFF2-40B4-BE49-F238E27FC236}">
                  <a16:creationId xmlns:a16="http://schemas.microsoft.com/office/drawing/2014/main" id="{55D76451-B474-43DF-3099-D8DDD2C631DA}"/>
                </a:ext>
              </a:extLst>
            </p:cNvPr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74" name="Google Shape;374;p17">
            <a:extLst>
              <a:ext uri="{FF2B5EF4-FFF2-40B4-BE49-F238E27FC236}">
                <a16:creationId xmlns:a16="http://schemas.microsoft.com/office/drawing/2014/main" id="{57717B8D-CA55-690B-4EBE-2927C0AE766C}"/>
              </a:ext>
            </a:extLst>
          </p:cNvPr>
          <p:cNvSpPr txBox="1"/>
          <p:nvPr/>
        </p:nvSpPr>
        <p:spPr>
          <a:xfrm>
            <a:off x="2240017" y="514045"/>
            <a:ext cx="72161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 panose="02020603050405020304" pitchFamily="18" charset="0"/>
                <a:sym typeface="Times New Roman"/>
              </a:rPr>
              <a:t>Subjektyvi</a:t>
            </a:r>
            <a:r>
              <a:rPr lang="en-US" sz="28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 panose="02020603050405020304" pitchFamily="18" charset="0"/>
                <a:sym typeface="Times New Roman"/>
              </a:rPr>
              <a:t>kliento</a:t>
            </a:r>
            <a:r>
              <a:rPr lang="en-US" sz="28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 panose="02020603050405020304" pitchFamily="18" charset="0"/>
                <a:sym typeface="Times New Roman"/>
              </a:rPr>
              <a:t>nuomonė</a:t>
            </a:r>
            <a:r>
              <a:rPr lang="lt-LT" sz="28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endParaRPr dirty="0">
              <a:latin typeface="Raleway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383;p18">
            <a:extLst>
              <a:ext uri="{FF2B5EF4-FFF2-40B4-BE49-F238E27FC236}">
                <a16:creationId xmlns:a16="http://schemas.microsoft.com/office/drawing/2014/main" id="{83BB4636-8146-F722-9188-999E06363C63}"/>
              </a:ext>
            </a:extLst>
          </p:cNvPr>
          <p:cNvSpPr txBox="1"/>
          <p:nvPr/>
        </p:nvSpPr>
        <p:spPr>
          <a:xfrm>
            <a:off x="681045" y="1551311"/>
            <a:ext cx="1040974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t-LT" sz="2400" i="1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„Jautėsi, jog darbuotoja įdėjo daugiau pastangų, kad likčiau patenkinta aptarnavimu.“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t-LT" sz="2400" i="1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„Specialistė labai maloni. Aiškiai atsako į klausimus.“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t-LT" sz="2400" i="1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„Jautėsi, kad darbuotoja nori nuoširdžiai padėti. Visas pokalbis vyko su šypsena.“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t-LT" sz="2400" i="1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„Puiki ir kompetetinga ne tik darbuotoja, bet ir visa jos suteikta informacija.“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t-LT" sz="2400" i="1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„Rekomenduočiau Socialinių paslaugų priežiūros departamentą savo draugams bei pažistamiems dėl profesionalumo ir noro padėti.“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t-LT" sz="2400" i="1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„Aptarnavimo metu jaučiau, jog darbuotoja įdėjo daugiau pastangų, kad likčiau patenkintas aptarnavimu.“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sz="2400" i="1" dirty="0">
              <a:solidFill>
                <a:schemeClr val="dk1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374;p17">
            <a:extLst>
              <a:ext uri="{FF2B5EF4-FFF2-40B4-BE49-F238E27FC236}">
                <a16:creationId xmlns:a16="http://schemas.microsoft.com/office/drawing/2014/main" id="{B536B80B-C91E-0BEB-113B-5005C8D2F313}"/>
              </a:ext>
            </a:extLst>
          </p:cNvPr>
          <p:cNvSpPr txBox="1"/>
          <p:nvPr/>
        </p:nvSpPr>
        <p:spPr>
          <a:xfrm>
            <a:off x="5848087" y="6343955"/>
            <a:ext cx="72161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dirty="0">
                <a:solidFill>
                  <a:schemeClr val="dk1"/>
                </a:solidFill>
                <a:latin typeface="Raleway" pitchFamily="2" charset="0"/>
                <a:cs typeface="Times New Roman" panose="02020603050405020304" pitchFamily="18" charset="0"/>
                <a:sym typeface="Times New Roman"/>
              </a:rPr>
              <a:t>© Slapto kliento komentarai po atlikto skambučio</a:t>
            </a:r>
            <a:endParaRPr sz="1600" dirty="0">
              <a:latin typeface="Raleway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5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1152831" y="2517859"/>
            <a:ext cx="2959511" cy="1091045"/>
          </a:xfrm>
          <a:prstGeom prst="roundRect">
            <a:avLst>
              <a:gd name="adj" fmla="val 16667"/>
            </a:avLst>
          </a:prstGeom>
          <a:solidFill>
            <a:srgbClr val="60B4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8"/>
          <p:cNvSpPr txBox="1">
            <a:spLocks noGrp="1"/>
          </p:cNvSpPr>
          <p:nvPr>
            <p:ph type="body" idx="1"/>
          </p:nvPr>
        </p:nvSpPr>
        <p:spPr>
          <a:xfrm>
            <a:off x="1513570" y="2567470"/>
            <a:ext cx="322252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US" sz="7200" dirty="0">
                <a:latin typeface="Raleway" pitchFamily="2" charset="0"/>
                <a:ea typeface="Raleway"/>
                <a:cs typeface="Raleway"/>
                <a:sym typeface="Raleway"/>
              </a:rPr>
              <a:t>100%</a:t>
            </a:r>
            <a:endParaRPr sz="7200" dirty="0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383" name="Google Shape;383;p18"/>
          <p:cNvSpPr txBox="1"/>
          <p:nvPr/>
        </p:nvSpPr>
        <p:spPr>
          <a:xfrm>
            <a:off x="1117749" y="4158893"/>
            <a:ext cx="975672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Darbuotojai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visada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išklauso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ir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nepertraukinėja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savo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pašnekovų</a:t>
            </a:r>
            <a:r>
              <a:rPr lang="lt-LT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, jaučiasi rūpestis dėl klientu ir visais atvejais jaučiasi noras išspręsti iškilusias problemas ir atsakyti į visus klausimus.</a:t>
            </a:r>
            <a:endParaRPr sz="2400" dirty="0">
              <a:solidFill>
                <a:schemeClr val="dk1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18"/>
          <p:cNvSpPr txBox="1"/>
          <p:nvPr/>
        </p:nvSpPr>
        <p:spPr>
          <a:xfrm>
            <a:off x="4705621" y="2567470"/>
            <a:ext cx="6542482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10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iš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10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skambinančiųjų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rekomenduotų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Socialinių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paslaugų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priežiūros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departamentą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savo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draugams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ir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pažįstamiems</a:t>
            </a:r>
            <a:r>
              <a:rPr lang="en-US" sz="2400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chemeClr val="dk1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230878" y="273778"/>
            <a:ext cx="1278212" cy="1278170"/>
          </a:xfrm>
          <a:custGeom>
            <a:avLst/>
            <a:gdLst/>
            <a:ahLst/>
            <a:cxnLst/>
            <a:rect l="l" t="t" r="r" b="b"/>
            <a:pathLst>
              <a:path w="3834637" h="3834510" extrusionOk="0">
                <a:moveTo>
                  <a:pt x="1917192" y="0"/>
                </a:moveTo>
                <a:cubicBezTo>
                  <a:pt x="1885823" y="0"/>
                  <a:pt x="1854454" y="762"/>
                  <a:pt x="1823085" y="2286"/>
                </a:cubicBezTo>
                <a:cubicBezTo>
                  <a:pt x="1791716" y="3810"/>
                  <a:pt x="1760474" y="6096"/>
                  <a:pt x="1729232" y="9271"/>
                </a:cubicBezTo>
                <a:cubicBezTo>
                  <a:pt x="1697990" y="12446"/>
                  <a:pt x="1666875" y="16129"/>
                  <a:pt x="1635887" y="20828"/>
                </a:cubicBezTo>
                <a:cubicBezTo>
                  <a:pt x="1604899" y="25527"/>
                  <a:pt x="1573911" y="30734"/>
                  <a:pt x="1543177" y="36957"/>
                </a:cubicBezTo>
                <a:cubicBezTo>
                  <a:pt x="1512443" y="43180"/>
                  <a:pt x="1481836" y="49911"/>
                  <a:pt x="1451356" y="57531"/>
                </a:cubicBezTo>
                <a:cubicBezTo>
                  <a:pt x="1420876" y="65151"/>
                  <a:pt x="1390650" y="73533"/>
                  <a:pt x="1360678" y="82677"/>
                </a:cubicBezTo>
                <a:cubicBezTo>
                  <a:pt x="1330706" y="91821"/>
                  <a:pt x="1300861" y="101600"/>
                  <a:pt x="1271270" y="112141"/>
                </a:cubicBezTo>
                <a:cubicBezTo>
                  <a:pt x="1241679" y="122682"/>
                  <a:pt x="1212469" y="133985"/>
                  <a:pt x="1183513" y="146050"/>
                </a:cubicBezTo>
                <a:cubicBezTo>
                  <a:pt x="1154557" y="158115"/>
                  <a:pt x="1125855" y="170815"/>
                  <a:pt x="1097534" y="184150"/>
                </a:cubicBezTo>
                <a:cubicBezTo>
                  <a:pt x="1069213" y="197485"/>
                  <a:pt x="1041146" y="211709"/>
                  <a:pt x="1013460" y="226441"/>
                </a:cubicBezTo>
                <a:cubicBezTo>
                  <a:pt x="985774" y="241173"/>
                  <a:pt x="958469" y="256667"/>
                  <a:pt x="931545" y="272796"/>
                </a:cubicBezTo>
                <a:cubicBezTo>
                  <a:pt x="904621" y="288925"/>
                  <a:pt x="878078" y="305689"/>
                  <a:pt x="852043" y="323088"/>
                </a:cubicBezTo>
                <a:cubicBezTo>
                  <a:pt x="826008" y="340487"/>
                  <a:pt x="800354" y="358521"/>
                  <a:pt x="775081" y="377317"/>
                </a:cubicBezTo>
                <a:cubicBezTo>
                  <a:pt x="749808" y="396113"/>
                  <a:pt x="725170" y="415290"/>
                  <a:pt x="700913" y="435229"/>
                </a:cubicBezTo>
                <a:cubicBezTo>
                  <a:pt x="676656" y="455168"/>
                  <a:pt x="652907" y="475615"/>
                  <a:pt x="629666" y="496697"/>
                </a:cubicBezTo>
                <a:cubicBezTo>
                  <a:pt x="606425" y="517779"/>
                  <a:pt x="583692" y="539369"/>
                  <a:pt x="561467" y="561594"/>
                </a:cubicBezTo>
                <a:cubicBezTo>
                  <a:pt x="539242" y="583819"/>
                  <a:pt x="517652" y="606552"/>
                  <a:pt x="496570" y="629793"/>
                </a:cubicBezTo>
                <a:cubicBezTo>
                  <a:pt x="475488" y="653034"/>
                  <a:pt x="455041" y="676783"/>
                  <a:pt x="435102" y="701040"/>
                </a:cubicBezTo>
                <a:cubicBezTo>
                  <a:pt x="415163" y="725297"/>
                  <a:pt x="395859" y="750062"/>
                  <a:pt x="377190" y="775208"/>
                </a:cubicBezTo>
                <a:cubicBezTo>
                  <a:pt x="358521" y="800354"/>
                  <a:pt x="340487" y="826008"/>
                  <a:pt x="322961" y="852170"/>
                </a:cubicBezTo>
                <a:cubicBezTo>
                  <a:pt x="305435" y="878332"/>
                  <a:pt x="288798" y="904748"/>
                  <a:pt x="272669" y="931672"/>
                </a:cubicBezTo>
                <a:cubicBezTo>
                  <a:pt x="256540" y="958596"/>
                  <a:pt x="241046" y="985901"/>
                  <a:pt x="226314" y="1013587"/>
                </a:cubicBezTo>
                <a:cubicBezTo>
                  <a:pt x="211582" y="1041273"/>
                  <a:pt x="197358" y="1069340"/>
                  <a:pt x="184023" y="1097661"/>
                </a:cubicBezTo>
                <a:cubicBezTo>
                  <a:pt x="170688" y="1125982"/>
                  <a:pt x="157861" y="1154684"/>
                  <a:pt x="145923" y="1183640"/>
                </a:cubicBezTo>
                <a:cubicBezTo>
                  <a:pt x="133985" y="1212596"/>
                  <a:pt x="122682" y="1241933"/>
                  <a:pt x="112014" y="1271397"/>
                </a:cubicBezTo>
                <a:cubicBezTo>
                  <a:pt x="101346" y="1300861"/>
                  <a:pt x="91567" y="1330706"/>
                  <a:pt x="82550" y="1360805"/>
                </a:cubicBezTo>
                <a:cubicBezTo>
                  <a:pt x="73533" y="1390904"/>
                  <a:pt x="65024" y="1421003"/>
                  <a:pt x="57404" y="1451483"/>
                </a:cubicBezTo>
                <a:cubicBezTo>
                  <a:pt x="49784" y="1481963"/>
                  <a:pt x="42926" y="1512570"/>
                  <a:pt x="36830" y="1543304"/>
                </a:cubicBezTo>
                <a:cubicBezTo>
                  <a:pt x="30734" y="1574038"/>
                  <a:pt x="25400" y="1605026"/>
                  <a:pt x="20701" y="1636014"/>
                </a:cubicBezTo>
                <a:cubicBezTo>
                  <a:pt x="16002" y="1667002"/>
                  <a:pt x="12319" y="1698244"/>
                  <a:pt x="9144" y="1729359"/>
                </a:cubicBezTo>
                <a:cubicBezTo>
                  <a:pt x="5969" y="1760474"/>
                  <a:pt x="3810" y="1791843"/>
                  <a:pt x="2159" y="1823212"/>
                </a:cubicBezTo>
                <a:cubicBezTo>
                  <a:pt x="508" y="1854581"/>
                  <a:pt x="0" y="1885823"/>
                  <a:pt x="0" y="1917192"/>
                </a:cubicBezTo>
                <a:cubicBezTo>
                  <a:pt x="0" y="1948561"/>
                  <a:pt x="762" y="1979930"/>
                  <a:pt x="2286" y="2011299"/>
                </a:cubicBezTo>
                <a:cubicBezTo>
                  <a:pt x="3810" y="2042668"/>
                  <a:pt x="6096" y="2073910"/>
                  <a:pt x="9271" y="2105152"/>
                </a:cubicBezTo>
                <a:cubicBezTo>
                  <a:pt x="12446" y="2136394"/>
                  <a:pt x="16129" y="2167509"/>
                  <a:pt x="20828" y="2198497"/>
                </a:cubicBezTo>
                <a:cubicBezTo>
                  <a:pt x="25527" y="2229485"/>
                  <a:pt x="30734" y="2260473"/>
                  <a:pt x="36957" y="2291207"/>
                </a:cubicBezTo>
                <a:cubicBezTo>
                  <a:pt x="43180" y="2321941"/>
                  <a:pt x="49911" y="2352548"/>
                  <a:pt x="57531" y="2383028"/>
                </a:cubicBezTo>
                <a:cubicBezTo>
                  <a:pt x="65151" y="2413508"/>
                  <a:pt x="73533" y="2443734"/>
                  <a:pt x="82677" y="2473706"/>
                </a:cubicBezTo>
                <a:cubicBezTo>
                  <a:pt x="91821" y="2503678"/>
                  <a:pt x="101600" y="2533523"/>
                  <a:pt x="112141" y="2563114"/>
                </a:cubicBezTo>
                <a:cubicBezTo>
                  <a:pt x="122682" y="2592705"/>
                  <a:pt x="133985" y="2621915"/>
                  <a:pt x="146050" y="2650871"/>
                </a:cubicBezTo>
                <a:cubicBezTo>
                  <a:pt x="158115" y="2679827"/>
                  <a:pt x="170815" y="2708529"/>
                  <a:pt x="184150" y="2736850"/>
                </a:cubicBezTo>
                <a:cubicBezTo>
                  <a:pt x="197485" y="2765171"/>
                  <a:pt x="211709" y="2793238"/>
                  <a:pt x="226441" y="2820924"/>
                </a:cubicBezTo>
                <a:cubicBezTo>
                  <a:pt x="241173" y="2848610"/>
                  <a:pt x="256667" y="2875915"/>
                  <a:pt x="272796" y="2902839"/>
                </a:cubicBezTo>
                <a:cubicBezTo>
                  <a:pt x="288925" y="2929763"/>
                  <a:pt x="305689" y="2956306"/>
                  <a:pt x="323088" y="2982341"/>
                </a:cubicBezTo>
                <a:cubicBezTo>
                  <a:pt x="340487" y="3008376"/>
                  <a:pt x="358521" y="3034030"/>
                  <a:pt x="377317" y="3059303"/>
                </a:cubicBezTo>
                <a:cubicBezTo>
                  <a:pt x="396113" y="3084576"/>
                  <a:pt x="415290" y="3109214"/>
                  <a:pt x="435229" y="3133471"/>
                </a:cubicBezTo>
                <a:cubicBezTo>
                  <a:pt x="455168" y="3157728"/>
                  <a:pt x="475615" y="3181477"/>
                  <a:pt x="496697" y="3204718"/>
                </a:cubicBezTo>
                <a:cubicBezTo>
                  <a:pt x="517779" y="3227959"/>
                  <a:pt x="539369" y="3250692"/>
                  <a:pt x="561594" y="3272917"/>
                </a:cubicBezTo>
                <a:cubicBezTo>
                  <a:pt x="583819" y="3295142"/>
                  <a:pt x="606552" y="3316732"/>
                  <a:pt x="629793" y="3337814"/>
                </a:cubicBezTo>
                <a:cubicBezTo>
                  <a:pt x="653034" y="3358895"/>
                  <a:pt x="676783" y="3379343"/>
                  <a:pt x="701040" y="3399282"/>
                </a:cubicBezTo>
                <a:cubicBezTo>
                  <a:pt x="725297" y="3419221"/>
                  <a:pt x="750062" y="3438525"/>
                  <a:pt x="775208" y="3457194"/>
                </a:cubicBezTo>
                <a:cubicBezTo>
                  <a:pt x="800354" y="3475863"/>
                  <a:pt x="826008" y="3493897"/>
                  <a:pt x="852170" y="3511422"/>
                </a:cubicBezTo>
                <a:cubicBezTo>
                  <a:pt x="878332" y="3528948"/>
                  <a:pt x="904748" y="3545586"/>
                  <a:pt x="931672" y="3561714"/>
                </a:cubicBezTo>
                <a:cubicBezTo>
                  <a:pt x="958596" y="3577843"/>
                  <a:pt x="985901" y="3593337"/>
                  <a:pt x="1013587" y="3608069"/>
                </a:cubicBezTo>
                <a:cubicBezTo>
                  <a:pt x="1041273" y="3622801"/>
                  <a:pt x="1069340" y="3637025"/>
                  <a:pt x="1097661" y="3650360"/>
                </a:cubicBezTo>
                <a:cubicBezTo>
                  <a:pt x="1125982" y="3663695"/>
                  <a:pt x="1154684" y="3676522"/>
                  <a:pt x="1183640" y="3688460"/>
                </a:cubicBezTo>
                <a:cubicBezTo>
                  <a:pt x="1212596" y="3700398"/>
                  <a:pt x="1241933" y="3711701"/>
                  <a:pt x="1271397" y="3722369"/>
                </a:cubicBezTo>
                <a:cubicBezTo>
                  <a:pt x="1300861" y="3733038"/>
                  <a:pt x="1330706" y="3742816"/>
                  <a:pt x="1360805" y="3751833"/>
                </a:cubicBezTo>
                <a:cubicBezTo>
                  <a:pt x="1390904" y="3760851"/>
                  <a:pt x="1421003" y="3769359"/>
                  <a:pt x="1451483" y="3776980"/>
                </a:cubicBezTo>
                <a:cubicBezTo>
                  <a:pt x="1481963" y="3784600"/>
                  <a:pt x="1512570" y="3791458"/>
                  <a:pt x="1543304" y="3797553"/>
                </a:cubicBezTo>
                <a:cubicBezTo>
                  <a:pt x="1574038" y="3803649"/>
                  <a:pt x="1605026" y="3808983"/>
                  <a:pt x="1636014" y="3813682"/>
                </a:cubicBezTo>
                <a:cubicBezTo>
                  <a:pt x="1667002" y="3818381"/>
                  <a:pt x="1698244" y="3822064"/>
                  <a:pt x="1729359" y="3825239"/>
                </a:cubicBezTo>
                <a:cubicBezTo>
                  <a:pt x="1760474" y="3828414"/>
                  <a:pt x="1791843" y="3830574"/>
                  <a:pt x="1823212" y="3832224"/>
                </a:cubicBezTo>
                <a:cubicBezTo>
                  <a:pt x="1854581" y="3833875"/>
                  <a:pt x="1885950" y="3834510"/>
                  <a:pt x="1917319" y="3834510"/>
                </a:cubicBezTo>
                <a:cubicBezTo>
                  <a:pt x="1948688" y="3834510"/>
                  <a:pt x="1980057" y="3833748"/>
                  <a:pt x="2011426" y="3832224"/>
                </a:cubicBezTo>
                <a:cubicBezTo>
                  <a:pt x="2042795" y="3830700"/>
                  <a:pt x="2074037" y="3828414"/>
                  <a:pt x="2105279" y="3825239"/>
                </a:cubicBezTo>
                <a:cubicBezTo>
                  <a:pt x="2136521" y="3822064"/>
                  <a:pt x="2167636" y="3818381"/>
                  <a:pt x="2198624" y="3813682"/>
                </a:cubicBezTo>
                <a:cubicBezTo>
                  <a:pt x="2229612" y="3808983"/>
                  <a:pt x="2260600" y="3803649"/>
                  <a:pt x="2291334" y="3797553"/>
                </a:cubicBezTo>
                <a:cubicBezTo>
                  <a:pt x="2322068" y="3791458"/>
                  <a:pt x="2352675" y="3784600"/>
                  <a:pt x="2383155" y="3776980"/>
                </a:cubicBezTo>
                <a:cubicBezTo>
                  <a:pt x="2413635" y="3769359"/>
                  <a:pt x="2443861" y="3760977"/>
                  <a:pt x="2473833" y="3751833"/>
                </a:cubicBezTo>
                <a:cubicBezTo>
                  <a:pt x="2503805" y="3742689"/>
                  <a:pt x="2533650" y="3732911"/>
                  <a:pt x="2563241" y="3722369"/>
                </a:cubicBezTo>
                <a:cubicBezTo>
                  <a:pt x="2592832" y="3711828"/>
                  <a:pt x="2622042" y="3700525"/>
                  <a:pt x="2650998" y="3688460"/>
                </a:cubicBezTo>
                <a:cubicBezTo>
                  <a:pt x="2679954" y="3676395"/>
                  <a:pt x="2708656" y="3663695"/>
                  <a:pt x="2736977" y="3650360"/>
                </a:cubicBezTo>
                <a:cubicBezTo>
                  <a:pt x="2765298" y="3637025"/>
                  <a:pt x="2793365" y="3622801"/>
                  <a:pt x="2821051" y="3608069"/>
                </a:cubicBezTo>
                <a:cubicBezTo>
                  <a:pt x="2848737" y="3593338"/>
                  <a:pt x="2876042" y="3577843"/>
                  <a:pt x="2902966" y="3561714"/>
                </a:cubicBezTo>
                <a:cubicBezTo>
                  <a:pt x="2929890" y="3545586"/>
                  <a:pt x="2956433" y="3528821"/>
                  <a:pt x="2982468" y="3511422"/>
                </a:cubicBezTo>
                <a:cubicBezTo>
                  <a:pt x="3008503" y="3494024"/>
                  <a:pt x="3034157" y="3475989"/>
                  <a:pt x="3059430" y="3457194"/>
                </a:cubicBezTo>
                <a:cubicBezTo>
                  <a:pt x="3084703" y="3438398"/>
                  <a:pt x="3109341" y="3419221"/>
                  <a:pt x="3133598" y="3399282"/>
                </a:cubicBezTo>
                <a:cubicBezTo>
                  <a:pt x="3157855" y="3379343"/>
                  <a:pt x="3181604" y="3358896"/>
                  <a:pt x="3204845" y="3337814"/>
                </a:cubicBezTo>
                <a:cubicBezTo>
                  <a:pt x="3228086" y="3316732"/>
                  <a:pt x="3250819" y="3295142"/>
                  <a:pt x="3273044" y="3272917"/>
                </a:cubicBezTo>
                <a:cubicBezTo>
                  <a:pt x="3295269" y="3250692"/>
                  <a:pt x="3316859" y="3227959"/>
                  <a:pt x="3337941" y="3204718"/>
                </a:cubicBezTo>
                <a:cubicBezTo>
                  <a:pt x="3359022" y="3181477"/>
                  <a:pt x="3379470" y="3157728"/>
                  <a:pt x="3399409" y="3133471"/>
                </a:cubicBezTo>
                <a:cubicBezTo>
                  <a:pt x="3419348" y="3109214"/>
                  <a:pt x="3438652" y="3084449"/>
                  <a:pt x="3457321" y="3059303"/>
                </a:cubicBezTo>
                <a:cubicBezTo>
                  <a:pt x="3475990" y="3034157"/>
                  <a:pt x="3494024" y="3008503"/>
                  <a:pt x="3511550" y="2982341"/>
                </a:cubicBezTo>
                <a:cubicBezTo>
                  <a:pt x="3529075" y="2956179"/>
                  <a:pt x="3545713" y="2929763"/>
                  <a:pt x="3561842" y="2902839"/>
                </a:cubicBezTo>
                <a:cubicBezTo>
                  <a:pt x="3577970" y="2875915"/>
                  <a:pt x="3593464" y="2848610"/>
                  <a:pt x="3608196" y="2820924"/>
                </a:cubicBezTo>
                <a:cubicBezTo>
                  <a:pt x="3622928" y="2793238"/>
                  <a:pt x="3637152" y="2765171"/>
                  <a:pt x="3650487" y="2736850"/>
                </a:cubicBezTo>
                <a:cubicBezTo>
                  <a:pt x="3663822" y="2708529"/>
                  <a:pt x="3676649" y="2679827"/>
                  <a:pt x="3688587" y="2650871"/>
                </a:cubicBezTo>
                <a:cubicBezTo>
                  <a:pt x="3700525" y="2621915"/>
                  <a:pt x="3711828" y="2592578"/>
                  <a:pt x="3722496" y="2563114"/>
                </a:cubicBezTo>
                <a:cubicBezTo>
                  <a:pt x="3733165" y="2533650"/>
                  <a:pt x="3742943" y="2503805"/>
                  <a:pt x="3751961" y="2473706"/>
                </a:cubicBezTo>
                <a:cubicBezTo>
                  <a:pt x="3760978" y="2443607"/>
                  <a:pt x="3769487" y="2413508"/>
                  <a:pt x="3777107" y="2383028"/>
                </a:cubicBezTo>
                <a:cubicBezTo>
                  <a:pt x="3784727" y="2352548"/>
                  <a:pt x="3791585" y="2321941"/>
                  <a:pt x="3797681" y="2291207"/>
                </a:cubicBezTo>
                <a:cubicBezTo>
                  <a:pt x="3803776" y="2260473"/>
                  <a:pt x="3809111" y="2229485"/>
                  <a:pt x="3813809" y="2198497"/>
                </a:cubicBezTo>
                <a:cubicBezTo>
                  <a:pt x="3818508" y="2167509"/>
                  <a:pt x="3822192" y="2136267"/>
                  <a:pt x="3825367" y="2105152"/>
                </a:cubicBezTo>
                <a:cubicBezTo>
                  <a:pt x="3828542" y="2074037"/>
                  <a:pt x="3830701" y="2042668"/>
                  <a:pt x="3832351" y="2011299"/>
                </a:cubicBezTo>
                <a:cubicBezTo>
                  <a:pt x="3834002" y="1979930"/>
                  <a:pt x="3834637" y="1948561"/>
                  <a:pt x="3834637" y="1917192"/>
                </a:cubicBezTo>
                <a:cubicBezTo>
                  <a:pt x="3834637" y="1885823"/>
                  <a:pt x="3833875" y="1854454"/>
                  <a:pt x="3832351" y="1823085"/>
                </a:cubicBezTo>
                <a:cubicBezTo>
                  <a:pt x="3830827" y="1791716"/>
                  <a:pt x="3828542" y="1760474"/>
                  <a:pt x="3825367" y="1729232"/>
                </a:cubicBezTo>
                <a:cubicBezTo>
                  <a:pt x="3822192" y="1697990"/>
                  <a:pt x="3818508" y="1666875"/>
                  <a:pt x="3813809" y="1635887"/>
                </a:cubicBezTo>
                <a:cubicBezTo>
                  <a:pt x="3809111" y="1604899"/>
                  <a:pt x="3803776" y="1573911"/>
                  <a:pt x="3797681" y="1543177"/>
                </a:cubicBezTo>
                <a:cubicBezTo>
                  <a:pt x="3791585" y="1512443"/>
                  <a:pt x="3784727" y="1481836"/>
                  <a:pt x="3777107" y="1451356"/>
                </a:cubicBezTo>
                <a:cubicBezTo>
                  <a:pt x="3769487" y="1420876"/>
                  <a:pt x="3761105" y="1390650"/>
                  <a:pt x="3751961" y="1360678"/>
                </a:cubicBezTo>
                <a:cubicBezTo>
                  <a:pt x="3742817" y="1330706"/>
                  <a:pt x="3733038" y="1300861"/>
                  <a:pt x="3722496" y="1271270"/>
                </a:cubicBezTo>
                <a:cubicBezTo>
                  <a:pt x="3711955" y="1241679"/>
                  <a:pt x="3700652" y="1212469"/>
                  <a:pt x="3688587" y="1183513"/>
                </a:cubicBezTo>
                <a:cubicBezTo>
                  <a:pt x="3676522" y="1154557"/>
                  <a:pt x="3663822" y="1125855"/>
                  <a:pt x="3650487" y="1097534"/>
                </a:cubicBezTo>
                <a:cubicBezTo>
                  <a:pt x="3637152" y="1069213"/>
                  <a:pt x="3622928" y="1041146"/>
                  <a:pt x="3608196" y="1013460"/>
                </a:cubicBezTo>
                <a:cubicBezTo>
                  <a:pt x="3593465" y="985774"/>
                  <a:pt x="3577970" y="958469"/>
                  <a:pt x="3561842" y="931545"/>
                </a:cubicBezTo>
                <a:cubicBezTo>
                  <a:pt x="3545713" y="904621"/>
                  <a:pt x="3528949" y="878078"/>
                  <a:pt x="3511550" y="852043"/>
                </a:cubicBezTo>
                <a:cubicBezTo>
                  <a:pt x="3494151" y="826008"/>
                  <a:pt x="3476117" y="800354"/>
                  <a:pt x="3457321" y="775081"/>
                </a:cubicBezTo>
                <a:cubicBezTo>
                  <a:pt x="3438525" y="749808"/>
                  <a:pt x="3419348" y="725170"/>
                  <a:pt x="3399409" y="700913"/>
                </a:cubicBezTo>
                <a:cubicBezTo>
                  <a:pt x="3379470" y="676656"/>
                  <a:pt x="3359023" y="652907"/>
                  <a:pt x="3337941" y="629666"/>
                </a:cubicBezTo>
                <a:cubicBezTo>
                  <a:pt x="3316859" y="606425"/>
                  <a:pt x="3295269" y="583692"/>
                  <a:pt x="3273044" y="561467"/>
                </a:cubicBezTo>
                <a:cubicBezTo>
                  <a:pt x="3250819" y="539242"/>
                  <a:pt x="3228086" y="517652"/>
                  <a:pt x="3204845" y="496570"/>
                </a:cubicBezTo>
                <a:cubicBezTo>
                  <a:pt x="3181604" y="475488"/>
                  <a:pt x="3157855" y="455041"/>
                  <a:pt x="3133598" y="435102"/>
                </a:cubicBezTo>
                <a:cubicBezTo>
                  <a:pt x="3109341" y="415163"/>
                  <a:pt x="3084576" y="395859"/>
                  <a:pt x="3059430" y="377190"/>
                </a:cubicBezTo>
                <a:cubicBezTo>
                  <a:pt x="3034284" y="358521"/>
                  <a:pt x="3008630" y="340487"/>
                  <a:pt x="2982468" y="322961"/>
                </a:cubicBezTo>
                <a:cubicBezTo>
                  <a:pt x="2956306" y="305435"/>
                  <a:pt x="2929890" y="288798"/>
                  <a:pt x="2902966" y="272669"/>
                </a:cubicBezTo>
                <a:cubicBezTo>
                  <a:pt x="2876042" y="256540"/>
                  <a:pt x="2848737" y="241046"/>
                  <a:pt x="2821051" y="226314"/>
                </a:cubicBezTo>
                <a:cubicBezTo>
                  <a:pt x="2793365" y="211582"/>
                  <a:pt x="2765298" y="197358"/>
                  <a:pt x="2736977" y="184023"/>
                </a:cubicBezTo>
                <a:cubicBezTo>
                  <a:pt x="2708656" y="170688"/>
                  <a:pt x="2679954" y="157861"/>
                  <a:pt x="2650998" y="145923"/>
                </a:cubicBezTo>
                <a:cubicBezTo>
                  <a:pt x="2622042" y="133985"/>
                  <a:pt x="2592705" y="122682"/>
                  <a:pt x="2563241" y="112014"/>
                </a:cubicBezTo>
                <a:cubicBezTo>
                  <a:pt x="2533777" y="101346"/>
                  <a:pt x="2503932" y="91567"/>
                  <a:pt x="2473833" y="82550"/>
                </a:cubicBezTo>
                <a:cubicBezTo>
                  <a:pt x="2443734" y="73533"/>
                  <a:pt x="2413635" y="65024"/>
                  <a:pt x="2383155" y="57404"/>
                </a:cubicBezTo>
                <a:cubicBezTo>
                  <a:pt x="2352675" y="49784"/>
                  <a:pt x="2322068" y="42926"/>
                  <a:pt x="2291334" y="36830"/>
                </a:cubicBezTo>
                <a:cubicBezTo>
                  <a:pt x="2260600" y="30734"/>
                  <a:pt x="2229612" y="25400"/>
                  <a:pt x="2198624" y="20701"/>
                </a:cubicBezTo>
                <a:cubicBezTo>
                  <a:pt x="2167636" y="16002"/>
                  <a:pt x="2136394" y="12319"/>
                  <a:pt x="2105279" y="9144"/>
                </a:cubicBezTo>
                <a:cubicBezTo>
                  <a:pt x="2074164" y="5969"/>
                  <a:pt x="2042795" y="3810"/>
                  <a:pt x="2011426" y="2159"/>
                </a:cubicBezTo>
                <a:cubicBezTo>
                  <a:pt x="1980057" y="508"/>
                  <a:pt x="1948561" y="0"/>
                  <a:pt x="1917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8"/>
          <p:cNvSpPr/>
          <p:nvPr/>
        </p:nvSpPr>
        <p:spPr>
          <a:xfrm>
            <a:off x="296424" y="661933"/>
            <a:ext cx="1146048" cy="502094"/>
          </a:xfrm>
          <a:custGeom>
            <a:avLst/>
            <a:gdLst/>
            <a:ahLst/>
            <a:cxnLst/>
            <a:rect l="l" t="t" r="r" b="b"/>
            <a:pathLst>
              <a:path w="2292096" h="1004189" extrusionOk="0">
                <a:moveTo>
                  <a:pt x="0" y="0"/>
                </a:moveTo>
                <a:lnTo>
                  <a:pt x="0" y="1004189"/>
                </a:lnTo>
                <a:lnTo>
                  <a:pt x="2292096" y="1004189"/>
                </a:lnTo>
                <a:lnTo>
                  <a:pt x="229209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0" y="1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704850" y="3050825"/>
            <a:ext cx="10801350" cy="31750"/>
          </a:xfrm>
          <a:custGeom>
            <a:avLst/>
            <a:gdLst/>
            <a:ahLst/>
            <a:cxnLst/>
            <a:rect l="l" t="t" r="r" b="b"/>
            <a:pathLst>
              <a:path w="32404050" h="95250" extrusionOk="0">
                <a:moveTo>
                  <a:pt x="0" y="0"/>
                </a:moveTo>
                <a:lnTo>
                  <a:pt x="32404050" y="0"/>
                </a:lnTo>
                <a:lnTo>
                  <a:pt x="32404050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302E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0" y="0"/>
            <a:ext cx="12192000" cy="3082575"/>
          </a:xfrm>
          <a:custGeom>
            <a:avLst/>
            <a:gdLst/>
            <a:ahLst/>
            <a:cxnLst/>
            <a:rect l="l" t="t" r="r" b="b"/>
            <a:pathLst>
              <a:path w="36576000" h="8782050" extrusionOk="0">
                <a:moveTo>
                  <a:pt x="0" y="0"/>
                </a:moveTo>
                <a:lnTo>
                  <a:pt x="0" y="8782050"/>
                </a:lnTo>
                <a:lnTo>
                  <a:pt x="36576000" y="8782050"/>
                </a:lnTo>
                <a:lnTo>
                  <a:pt x="36576000" y="0"/>
                </a:lnTo>
                <a:close/>
              </a:path>
            </a:pathLst>
          </a:custGeom>
          <a:solidFill>
            <a:srgbClr val="7FBC98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30878" y="273778"/>
            <a:ext cx="1278212" cy="1278170"/>
          </a:xfrm>
          <a:custGeom>
            <a:avLst/>
            <a:gdLst/>
            <a:ahLst/>
            <a:cxnLst/>
            <a:rect l="l" t="t" r="r" b="b"/>
            <a:pathLst>
              <a:path w="3834637" h="3834510" extrusionOk="0">
                <a:moveTo>
                  <a:pt x="1917192" y="0"/>
                </a:moveTo>
                <a:cubicBezTo>
                  <a:pt x="1885823" y="0"/>
                  <a:pt x="1854454" y="762"/>
                  <a:pt x="1823085" y="2286"/>
                </a:cubicBezTo>
                <a:cubicBezTo>
                  <a:pt x="1791716" y="3810"/>
                  <a:pt x="1760474" y="6096"/>
                  <a:pt x="1729232" y="9271"/>
                </a:cubicBezTo>
                <a:cubicBezTo>
                  <a:pt x="1697990" y="12446"/>
                  <a:pt x="1666875" y="16129"/>
                  <a:pt x="1635887" y="20828"/>
                </a:cubicBezTo>
                <a:cubicBezTo>
                  <a:pt x="1604899" y="25527"/>
                  <a:pt x="1573911" y="30734"/>
                  <a:pt x="1543177" y="36957"/>
                </a:cubicBezTo>
                <a:cubicBezTo>
                  <a:pt x="1512443" y="43180"/>
                  <a:pt x="1481836" y="49911"/>
                  <a:pt x="1451356" y="57531"/>
                </a:cubicBezTo>
                <a:cubicBezTo>
                  <a:pt x="1420876" y="65151"/>
                  <a:pt x="1390650" y="73533"/>
                  <a:pt x="1360678" y="82677"/>
                </a:cubicBezTo>
                <a:cubicBezTo>
                  <a:pt x="1330706" y="91821"/>
                  <a:pt x="1300861" y="101600"/>
                  <a:pt x="1271270" y="112141"/>
                </a:cubicBezTo>
                <a:cubicBezTo>
                  <a:pt x="1241679" y="122682"/>
                  <a:pt x="1212469" y="133985"/>
                  <a:pt x="1183513" y="146050"/>
                </a:cubicBezTo>
                <a:cubicBezTo>
                  <a:pt x="1154557" y="158115"/>
                  <a:pt x="1125855" y="170815"/>
                  <a:pt x="1097534" y="184150"/>
                </a:cubicBezTo>
                <a:cubicBezTo>
                  <a:pt x="1069213" y="197485"/>
                  <a:pt x="1041146" y="211709"/>
                  <a:pt x="1013460" y="226441"/>
                </a:cubicBezTo>
                <a:cubicBezTo>
                  <a:pt x="985774" y="241173"/>
                  <a:pt x="958469" y="256667"/>
                  <a:pt x="931545" y="272796"/>
                </a:cubicBezTo>
                <a:cubicBezTo>
                  <a:pt x="904621" y="288925"/>
                  <a:pt x="878078" y="305689"/>
                  <a:pt x="852043" y="323088"/>
                </a:cubicBezTo>
                <a:cubicBezTo>
                  <a:pt x="826008" y="340487"/>
                  <a:pt x="800354" y="358521"/>
                  <a:pt x="775081" y="377317"/>
                </a:cubicBezTo>
                <a:cubicBezTo>
                  <a:pt x="749808" y="396113"/>
                  <a:pt x="725170" y="415290"/>
                  <a:pt x="700913" y="435229"/>
                </a:cubicBezTo>
                <a:cubicBezTo>
                  <a:pt x="676656" y="455168"/>
                  <a:pt x="652907" y="475615"/>
                  <a:pt x="629666" y="496697"/>
                </a:cubicBezTo>
                <a:cubicBezTo>
                  <a:pt x="606425" y="517779"/>
                  <a:pt x="583692" y="539369"/>
                  <a:pt x="561467" y="561594"/>
                </a:cubicBezTo>
                <a:cubicBezTo>
                  <a:pt x="539242" y="583819"/>
                  <a:pt x="517652" y="606552"/>
                  <a:pt x="496570" y="629793"/>
                </a:cubicBezTo>
                <a:cubicBezTo>
                  <a:pt x="475488" y="653034"/>
                  <a:pt x="455041" y="676783"/>
                  <a:pt x="435102" y="701040"/>
                </a:cubicBezTo>
                <a:cubicBezTo>
                  <a:pt x="415163" y="725297"/>
                  <a:pt x="395859" y="750062"/>
                  <a:pt x="377190" y="775208"/>
                </a:cubicBezTo>
                <a:cubicBezTo>
                  <a:pt x="358521" y="800354"/>
                  <a:pt x="340487" y="826008"/>
                  <a:pt x="322961" y="852170"/>
                </a:cubicBezTo>
                <a:cubicBezTo>
                  <a:pt x="305435" y="878332"/>
                  <a:pt x="288798" y="904748"/>
                  <a:pt x="272669" y="931672"/>
                </a:cubicBezTo>
                <a:cubicBezTo>
                  <a:pt x="256540" y="958596"/>
                  <a:pt x="241046" y="985901"/>
                  <a:pt x="226314" y="1013587"/>
                </a:cubicBezTo>
                <a:cubicBezTo>
                  <a:pt x="211582" y="1041273"/>
                  <a:pt x="197358" y="1069340"/>
                  <a:pt x="184023" y="1097661"/>
                </a:cubicBezTo>
                <a:cubicBezTo>
                  <a:pt x="170688" y="1125982"/>
                  <a:pt x="157861" y="1154684"/>
                  <a:pt x="145923" y="1183640"/>
                </a:cubicBezTo>
                <a:cubicBezTo>
                  <a:pt x="133985" y="1212596"/>
                  <a:pt x="122682" y="1241933"/>
                  <a:pt x="112014" y="1271397"/>
                </a:cubicBezTo>
                <a:cubicBezTo>
                  <a:pt x="101346" y="1300861"/>
                  <a:pt x="91567" y="1330706"/>
                  <a:pt x="82550" y="1360805"/>
                </a:cubicBezTo>
                <a:cubicBezTo>
                  <a:pt x="73533" y="1390904"/>
                  <a:pt x="65024" y="1421003"/>
                  <a:pt x="57404" y="1451483"/>
                </a:cubicBezTo>
                <a:cubicBezTo>
                  <a:pt x="49784" y="1481963"/>
                  <a:pt x="42926" y="1512570"/>
                  <a:pt x="36830" y="1543304"/>
                </a:cubicBezTo>
                <a:cubicBezTo>
                  <a:pt x="30734" y="1574038"/>
                  <a:pt x="25400" y="1605026"/>
                  <a:pt x="20701" y="1636014"/>
                </a:cubicBezTo>
                <a:cubicBezTo>
                  <a:pt x="16002" y="1667002"/>
                  <a:pt x="12319" y="1698244"/>
                  <a:pt x="9144" y="1729359"/>
                </a:cubicBezTo>
                <a:cubicBezTo>
                  <a:pt x="5969" y="1760474"/>
                  <a:pt x="3810" y="1791843"/>
                  <a:pt x="2159" y="1823212"/>
                </a:cubicBezTo>
                <a:cubicBezTo>
                  <a:pt x="508" y="1854581"/>
                  <a:pt x="0" y="1885823"/>
                  <a:pt x="0" y="1917192"/>
                </a:cubicBezTo>
                <a:cubicBezTo>
                  <a:pt x="0" y="1948561"/>
                  <a:pt x="762" y="1979930"/>
                  <a:pt x="2286" y="2011299"/>
                </a:cubicBezTo>
                <a:cubicBezTo>
                  <a:pt x="3810" y="2042668"/>
                  <a:pt x="6096" y="2073910"/>
                  <a:pt x="9271" y="2105152"/>
                </a:cubicBezTo>
                <a:cubicBezTo>
                  <a:pt x="12446" y="2136394"/>
                  <a:pt x="16129" y="2167509"/>
                  <a:pt x="20828" y="2198497"/>
                </a:cubicBezTo>
                <a:cubicBezTo>
                  <a:pt x="25527" y="2229485"/>
                  <a:pt x="30734" y="2260473"/>
                  <a:pt x="36957" y="2291207"/>
                </a:cubicBezTo>
                <a:cubicBezTo>
                  <a:pt x="43180" y="2321941"/>
                  <a:pt x="49911" y="2352548"/>
                  <a:pt x="57531" y="2383028"/>
                </a:cubicBezTo>
                <a:cubicBezTo>
                  <a:pt x="65151" y="2413508"/>
                  <a:pt x="73533" y="2443734"/>
                  <a:pt x="82677" y="2473706"/>
                </a:cubicBezTo>
                <a:cubicBezTo>
                  <a:pt x="91821" y="2503678"/>
                  <a:pt x="101600" y="2533523"/>
                  <a:pt x="112141" y="2563114"/>
                </a:cubicBezTo>
                <a:cubicBezTo>
                  <a:pt x="122682" y="2592705"/>
                  <a:pt x="133985" y="2621915"/>
                  <a:pt x="146050" y="2650871"/>
                </a:cubicBezTo>
                <a:cubicBezTo>
                  <a:pt x="158115" y="2679827"/>
                  <a:pt x="170815" y="2708529"/>
                  <a:pt x="184150" y="2736850"/>
                </a:cubicBezTo>
                <a:cubicBezTo>
                  <a:pt x="197485" y="2765171"/>
                  <a:pt x="211709" y="2793238"/>
                  <a:pt x="226441" y="2820924"/>
                </a:cubicBezTo>
                <a:cubicBezTo>
                  <a:pt x="241173" y="2848610"/>
                  <a:pt x="256667" y="2875915"/>
                  <a:pt x="272796" y="2902839"/>
                </a:cubicBezTo>
                <a:cubicBezTo>
                  <a:pt x="288925" y="2929763"/>
                  <a:pt x="305689" y="2956306"/>
                  <a:pt x="323088" y="2982341"/>
                </a:cubicBezTo>
                <a:cubicBezTo>
                  <a:pt x="340487" y="3008376"/>
                  <a:pt x="358521" y="3034030"/>
                  <a:pt x="377317" y="3059303"/>
                </a:cubicBezTo>
                <a:cubicBezTo>
                  <a:pt x="396113" y="3084576"/>
                  <a:pt x="415290" y="3109214"/>
                  <a:pt x="435229" y="3133471"/>
                </a:cubicBezTo>
                <a:cubicBezTo>
                  <a:pt x="455168" y="3157728"/>
                  <a:pt x="475615" y="3181477"/>
                  <a:pt x="496697" y="3204718"/>
                </a:cubicBezTo>
                <a:cubicBezTo>
                  <a:pt x="517779" y="3227959"/>
                  <a:pt x="539369" y="3250692"/>
                  <a:pt x="561594" y="3272917"/>
                </a:cubicBezTo>
                <a:cubicBezTo>
                  <a:pt x="583819" y="3295142"/>
                  <a:pt x="606552" y="3316732"/>
                  <a:pt x="629793" y="3337814"/>
                </a:cubicBezTo>
                <a:cubicBezTo>
                  <a:pt x="653034" y="3358895"/>
                  <a:pt x="676783" y="3379343"/>
                  <a:pt x="701040" y="3399282"/>
                </a:cubicBezTo>
                <a:cubicBezTo>
                  <a:pt x="725297" y="3419221"/>
                  <a:pt x="750062" y="3438525"/>
                  <a:pt x="775208" y="3457194"/>
                </a:cubicBezTo>
                <a:cubicBezTo>
                  <a:pt x="800354" y="3475863"/>
                  <a:pt x="826008" y="3493897"/>
                  <a:pt x="852170" y="3511422"/>
                </a:cubicBezTo>
                <a:cubicBezTo>
                  <a:pt x="878332" y="3528948"/>
                  <a:pt x="904748" y="3545586"/>
                  <a:pt x="931672" y="3561714"/>
                </a:cubicBezTo>
                <a:cubicBezTo>
                  <a:pt x="958596" y="3577843"/>
                  <a:pt x="985901" y="3593337"/>
                  <a:pt x="1013587" y="3608069"/>
                </a:cubicBezTo>
                <a:cubicBezTo>
                  <a:pt x="1041273" y="3622801"/>
                  <a:pt x="1069340" y="3637025"/>
                  <a:pt x="1097661" y="3650360"/>
                </a:cubicBezTo>
                <a:cubicBezTo>
                  <a:pt x="1125982" y="3663695"/>
                  <a:pt x="1154684" y="3676522"/>
                  <a:pt x="1183640" y="3688460"/>
                </a:cubicBezTo>
                <a:cubicBezTo>
                  <a:pt x="1212596" y="3700398"/>
                  <a:pt x="1241933" y="3711701"/>
                  <a:pt x="1271397" y="3722369"/>
                </a:cubicBezTo>
                <a:cubicBezTo>
                  <a:pt x="1300861" y="3733038"/>
                  <a:pt x="1330706" y="3742816"/>
                  <a:pt x="1360805" y="3751833"/>
                </a:cubicBezTo>
                <a:cubicBezTo>
                  <a:pt x="1390904" y="3760851"/>
                  <a:pt x="1421003" y="3769359"/>
                  <a:pt x="1451483" y="3776980"/>
                </a:cubicBezTo>
                <a:cubicBezTo>
                  <a:pt x="1481963" y="3784600"/>
                  <a:pt x="1512570" y="3791458"/>
                  <a:pt x="1543304" y="3797553"/>
                </a:cubicBezTo>
                <a:cubicBezTo>
                  <a:pt x="1574038" y="3803649"/>
                  <a:pt x="1605026" y="3808983"/>
                  <a:pt x="1636014" y="3813682"/>
                </a:cubicBezTo>
                <a:cubicBezTo>
                  <a:pt x="1667002" y="3818381"/>
                  <a:pt x="1698244" y="3822064"/>
                  <a:pt x="1729359" y="3825239"/>
                </a:cubicBezTo>
                <a:cubicBezTo>
                  <a:pt x="1760474" y="3828414"/>
                  <a:pt x="1791843" y="3830574"/>
                  <a:pt x="1823212" y="3832224"/>
                </a:cubicBezTo>
                <a:cubicBezTo>
                  <a:pt x="1854581" y="3833875"/>
                  <a:pt x="1885950" y="3834510"/>
                  <a:pt x="1917319" y="3834510"/>
                </a:cubicBezTo>
                <a:cubicBezTo>
                  <a:pt x="1948688" y="3834510"/>
                  <a:pt x="1980057" y="3833748"/>
                  <a:pt x="2011426" y="3832224"/>
                </a:cubicBezTo>
                <a:cubicBezTo>
                  <a:pt x="2042795" y="3830700"/>
                  <a:pt x="2074037" y="3828414"/>
                  <a:pt x="2105279" y="3825239"/>
                </a:cubicBezTo>
                <a:cubicBezTo>
                  <a:pt x="2136521" y="3822064"/>
                  <a:pt x="2167636" y="3818381"/>
                  <a:pt x="2198624" y="3813682"/>
                </a:cubicBezTo>
                <a:cubicBezTo>
                  <a:pt x="2229612" y="3808983"/>
                  <a:pt x="2260600" y="3803649"/>
                  <a:pt x="2291334" y="3797553"/>
                </a:cubicBezTo>
                <a:cubicBezTo>
                  <a:pt x="2322068" y="3791458"/>
                  <a:pt x="2352675" y="3784600"/>
                  <a:pt x="2383155" y="3776980"/>
                </a:cubicBezTo>
                <a:cubicBezTo>
                  <a:pt x="2413635" y="3769359"/>
                  <a:pt x="2443861" y="3760977"/>
                  <a:pt x="2473833" y="3751833"/>
                </a:cubicBezTo>
                <a:cubicBezTo>
                  <a:pt x="2503805" y="3742689"/>
                  <a:pt x="2533650" y="3732911"/>
                  <a:pt x="2563241" y="3722369"/>
                </a:cubicBezTo>
                <a:cubicBezTo>
                  <a:pt x="2592832" y="3711828"/>
                  <a:pt x="2622042" y="3700525"/>
                  <a:pt x="2650998" y="3688460"/>
                </a:cubicBezTo>
                <a:cubicBezTo>
                  <a:pt x="2679954" y="3676395"/>
                  <a:pt x="2708656" y="3663695"/>
                  <a:pt x="2736977" y="3650360"/>
                </a:cubicBezTo>
                <a:cubicBezTo>
                  <a:pt x="2765298" y="3637025"/>
                  <a:pt x="2793365" y="3622801"/>
                  <a:pt x="2821051" y="3608069"/>
                </a:cubicBezTo>
                <a:cubicBezTo>
                  <a:pt x="2848737" y="3593338"/>
                  <a:pt x="2876042" y="3577843"/>
                  <a:pt x="2902966" y="3561714"/>
                </a:cubicBezTo>
                <a:cubicBezTo>
                  <a:pt x="2929890" y="3545586"/>
                  <a:pt x="2956433" y="3528821"/>
                  <a:pt x="2982468" y="3511422"/>
                </a:cubicBezTo>
                <a:cubicBezTo>
                  <a:pt x="3008503" y="3494024"/>
                  <a:pt x="3034157" y="3475989"/>
                  <a:pt x="3059430" y="3457194"/>
                </a:cubicBezTo>
                <a:cubicBezTo>
                  <a:pt x="3084703" y="3438398"/>
                  <a:pt x="3109341" y="3419221"/>
                  <a:pt x="3133598" y="3399282"/>
                </a:cubicBezTo>
                <a:cubicBezTo>
                  <a:pt x="3157855" y="3379343"/>
                  <a:pt x="3181604" y="3358896"/>
                  <a:pt x="3204845" y="3337814"/>
                </a:cubicBezTo>
                <a:cubicBezTo>
                  <a:pt x="3228086" y="3316732"/>
                  <a:pt x="3250819" y="3295142"/>
                  <a:pt x="3273044" y="3272917"/>
                </a:cubicBezTo>
                <a:cubicBezTo>
                  <a:pt x="3295269" y="3250692"/>
                  <a:pt x="3316859" y="3227959"/>
                  <a:pt x="3337941" y="3204718"/>
                </a:cubicBezTo>
                <a:cubicBezTo>
                  <a:pt x="3359022" y="3181477"/>
                  <a:pt x="3379470" y="3157728"/>
                  <a:pt x="3399409" y="3133471"/>
                </a:cubicBezTo>
                <a:cubicBezTo>
                  <a:pt x="3419348" y="3109214"/>
                  <a:pt x="3438652" y="3084449"/>
                  <a:pt x="3457321" y="3059303"/>
                </a:cubicBezTo>
                <a:cubicBezTo>
                  <a:pt x="3475990" y="3034157"/>
                  <a:pt x="3494024" y="3008503"/>
                  <a:pt x="3511550" y="2982341"/>
                </a:cubicBezTo>
                <a:cubicBezTo>
                  <a:pt x="3529075" y="2956179"/>
                  <a:pt x="3545713" y="2929763"/>
                  <a:pt x="3561842" y="2902839"/>
                </a:cubicBezTo>
                <a:cubicBezTo>
                  <a:pt x="3577970" y="2875915"/>
                  <a:pt x="3593464" y="2848610"/>
                  <a:pt x="3608196" y="2820924"/>
                </a:cubicBezTo>
                <a:cubicBezTo>
                  <a:pt x="3622928" y="2793238"/>
                  <a:pt x="3637152" y="2765171"/>
                  <a:pt x="3650487" y="2736850"/>
                </a:cubicBezTo>
                <a:cubicBezTo>
                  <a:pt x="3663822" y="2708529"/>
                  <a:pt x="3676649" y="2679827"/>
                  <a:pt x="3688587" y="2650871"/>
                </a:cubicBezTo>
                <a:cubicBezTo>
                  <a:pt x="3700525" y="2621915"/>
                  <a:pt x="3711828" y="2592578"/>
                  <a:pt x="3722496" y="2563114"/>
                </a:cubicBezTo>
                <a:cubicBezTo>
                  <a:pt x="3733165" y="2533650"/>
                  <a:pt x="3742943" y="2503805"/>
                  <a:pt x="3751961" y="2473706"/>
                </a:cubicBezTo>
                <a:cubicBezTo>
                  <a:pt x="3760978" y="2443607"/>
                  <a:pt x="3769487" y="2413508"/>
                  <a:pt x="3777107" y="2383028"/>
                </a:cubicBezTo>
                <a:cubicBezTo>
                  <a:pt x="3784727" y="2352548"/>
                  <a:pt x="3791585" y="2321941"/>
                  <a:pt x="3797681" y="2291207"/>
                </a:cubicBezTo>
                <a:cubicBezTo>
                  <a:pt x="3803776" y="2260473"/>
                  <a:pt x="3809111" y="2229485"/>
                  <a:pt x="3813809" y="2198497"/>
                </a:cubicBezTo>
                <a:cubicBezTo>
                  <a:pt x="3818508" y="2167509"/>
                  <a:pt x="3822192" y="2136267"/>
                  <a:pt x="3825367" y="2105152"/>
                </a:cubicBezTo>
                <a:cubicBezTo>
                  <a:pt x="3828542" y="2074037"/>
                  <a:pt x="3830701" y="2042668"/>
                  <a:pt x="3832351" y="2011299"/>
                </a:cubicBezTo>
                <a:cubicBezTo>
                  <a:pt x="3834002" y="1979930"/>
                  <a:pt x="3834637" y="1948561"/>
                  <a:pt x="3834637" y="1917192"/>
                </a:cubicBezTo>
                <a:cubicBezTo>
                  <a:pt x="3834637" y="1885823"/>
                  <a:pt x="3833875" y="1854454"/>
                  <a:pt x="3832351" y="1823085"/>
                </a:cubicBezTo>
                <a:cubicBezTo>
                  <a:pt x="3830827" y="1791716"/>
                  <a:pt x="3828542" y="1760474"/>
                  <a:pt x="3825367" y="1729232"/>
                </a:cubicBezTo>
                <a:cubicBezTo>
                  <a:pt x="3822192" y="1697990"/>
                  <a:pt x="3818508" y="1666875"/>
                  <a:pt x="3813809" y="1635887"/>
                </a:cubicBezTo>
                <a:cubicBezTo>
                  <a:pt x="3809111" y="1604899"/>
                  <a:pt x="3803776" y="1573911"/>
                  <a:pt x="3797681" y="1543177"/>
                </a:cubicBezTo>
                <a:cubicBezTo>
                  <a:pt x="3791585" y="1512443"/>
                  <a:pt x="3784727" y="1481836"/>
                  <a:pt x="3777107" y="1451356"/>
                </a:cubicBezTo>
                <a:cubicBezTo>
                  <a:pt x="3769487" y="1420876"/>
                  <a:pt x="3761105" y="1390650"/>
                  <a:pt x="3751961" y="1360678"/>
                </a:cubicBezTo>
                <a:cubicBezTo>
                  <a:pt x="3742817" y="1330706"/>
                  <a:pt x="3733038" y="1300861"/>
                  <a:pt x="3722496" y="1271270"/>
                </a:cubicBezTo>
                <a:cubicBezTo>
                  <a:pt x="3711955" y="1241679"/>
                  <a:pt x="3700652" y="1212469"/>
                  <a:pt x="3688587" y="1183513"/>
                </a:cubicBezTo>
                <a:cubicBezTo>
                  <a:pt x="3676522" y="1154557"/>
                  <a:pt x="3663822" y="1125855"/>
                  <a:pt x="3650487" y="1097534"/>
                </a:cubicBezTo>
                <a:cubicBezTo>
                  <a:pt x="3637152" y="1069213"/>
                  <a:pt x="3622928" y="1041146"/>
                  <a:pt x="3608196" y="1013460"/>
                </a:cubicBezTo>
                <a:cubicBezTo>
                  <a:pt x="3593465" y="985774"/>
                  <a:pt x="3577970" y="958469"/>
                  <a:pt x="3561842" y="931545"/>
                </a:cubicBezTo>
                <a:cubicBezTo>
                  <a:pt x="3545713" y="904621"/>
                  <a:pt x="3528949" y="878078"/>
                  <a:pt x="3511550" y="852043"/>
                </a:cubicBezTo>
                <a:cubicBezTo>
                  <a:pt x="3494151" y="826008"/>
                  <a:pt x="3476117" y="800354"/>
                  <a:pt x="3457321" y="775081"/>
                </a:cubicBezTo>
                <a:cubicBezTo>
                  <a:pt x="3438525" y="749808"/>
                  <a:pt x="3419348" y="725170"/>
                  <a:pt x="3399409" y="700913"/>
                </a:cubicBezTo>
                <a:cubicBezTo>
                  <a:pt x="3379470" y="676656"/>
                  <a:pt x="3359023" y="652907"/>
                  <a:pt x="3337941" y="629666"/>
                </a:cubicBezTo>
                <a:cubicBezTo>
                  <a:pt x="3316859" y="606425"/>
                  <a:pt x="3295269" y="583692"/>
                  <a:pt x="3273044" y="561467"/>
                </a:cubicBezTo>
                <a:cubicBezTo>
                  <a:pt x="3250819" y="539242"/>
                  <a:pt x="3228086" y="517652"/>
                  <a:pt x="3204845" y="496570"/>
                </a:cubicBezTo>
                <a:cubicBezTo>
                  <a:pt x="3181604" y="475488"/>
                  <a:pt x="3157855" y="455041"/>
                  <a:pt x="3133598" y="435102"/>
                </a:cubicBezTo>
                <a:cubicBezTo>
                  <a:pt x="3109341" y="415163"/>
                  <a:pt x="3084576" y="395859"/>
                  <a:pt x="3059430" y="377190"/>
                </a:cubicBezTo>
                <a:cubicBezTo>
                  <a:pt x="3034284" y="358521"/>
                  <a:pt x="3008630" y="340487"/>
                  <a:pt x="2982468" y="322961"/>
                </a:cubicBezTo>
                <a:cubicBezTo>
                  <a:pt x="2956306" y="305435"/>
                  <a:pt x="2929890" y="288798"/>
                  <a:pt x="2902966" y="272669"/>
                </a:cubicBezTo>
                <a:cubicBezTo>
                  <a:pt x="2876042" y="256540"/>
                  <a:pt x="2848737" y="241046"/>
                  <a:pt x="2821051" y="226314"/>
                </a:cubicBezTo>
                <a:cubicBezTo>
                  <a:pt x="2793365" y="211582"/>
                  <a:pt x="2765298" y="197358"/>
                  <a:pt x="2736977" y="184023"/>
                </a:cubicBezTo>
                <a:cubicBezTo>
                  <a:pt x="2708656" y="170688"/>
                  <a:pt x="2679954" y="157861"/>
                  <a:pt x="2650998" y="145923"/>
                </a:cubicBezTo>
                <a:cubicBezTo>
                  <a:pt x="2622042" y="133985"/>
                  <a:pt x="2592705" y="122682"/>
                  <a:pt x="2563241" y="112014"/>
                </a:cubicBezTo>
                <a:cubicBezTo>
                  <a:pt x="2533777" y="101346"/>
                  <a:pt x="2503932" y="91567"/>
                  <a:pt x="2473833" y="82550"/>
                </a:cubicBezTo>
                <a:cubicBezTo>
                  <a:pt x="2443734" y="73533"/>
                  <a:pt x="2413635" y="65024"/>
                  <a:pt x="2383155" y="57404"/>
                </a:cubicBezTo>
                <a:cubicBezTo>
                  <a:pt x="2352675" y="49784"/>
                  <a:pt x="2322068" y="42926"/>
                  <a:pt x="2291334" y="36830"/>
                </a:cubicBezTo>
                <a:cubicBezTo>
                  <a:pt x="2260600" y="30734"/>
                  <a:pt x="2229612" y="25400"/>
                  <a:pt x="2198624" y="20701"/>
                </a:cubicBezTo>
                <a:cubicBezTo>
                  <a:pt x="2167636" y="16002"/>
                  <a:pt x="2136394" y="12319"/>
                  <a:pt x="2105279" y="9144"/>
                </a:cubicBezTo>
                <a:cubicBezTo>
                  <a:pt x="2074164" y="5969"/>
                  <a:pt x="2042795" y="3810"/>
                  <a:pt x="2011426" y="2159"/>
                </a:cubicBezTo>
                <a:cubicBezTo>
                  <a:pt x="1980057" y="508"/>
                  <a:pt x="1948561" y="0"/>
                  <a:pt x="1917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2157120" y="2897815"/>
            <a:ext cx="368300" cy="368300"/>
          </a:xfrm>
          <a:custGeom>
            <a:avLst/>
            <a:gdLst/>
            <a:ahLst/>
            <a:cxnLst/>
            <a:rect l="l" t="t" r="r" b="b"/>
            <a:pathLst>
              <a:path w="1104900" h="1104900" extrusionOk="0">
                <a:moveTo>
                  <a:pt x="552450" y="0"/>
                </a:moveTo>
                <a:cubicBezTo>
                  <a:pt x="534416" y="0"/>
                  <a:pt x="516255" y="889"/>
                  <a:pt x="498348" y="2667"/>
                </a:cubicBezTo>
                <a:cubicBezTo>
                  <a:pt x="480441" y="4445"/>
                  <a:pt x="462407" y="7112"/>
                  <a:pt x="444754" y="10668"/>
                </a:cubicBezTo>
                <a:cubicBezTo>
                  <a:pt x="427101" y="14224"/>
                  <a:pt x="409448" y="18542"/>
                  <a:pt x="392176" y="23876"/>
                </a:cubicBezTo>
                <a:cubicBezTo>
                  <a:pt x="374904" y="29210"/>
                  <a:pt x="357886" y="35179"/>
                  <a:pt x="341122" y="42164"/>
                </a:cubicBezTo>
                <a:cubicBezTo>
                  <a:pt x="324358" y="49149"/>
                  <a:pt x="308102" y="56769"/>
                  <a:pt x="292100" y="65405"/>
                </a:cubicBezTo>
                <a:cubicBezTo>
                  <a:pt x="276098" y="74041"/>
                  <a:pt x="260604" y="83185"/>
                  <a:pt x="245618" y="93218"/>
                </a:cubicBezTo>
                <a:cubicBezTo>
                  <a:pt x="230632" y="103251"/>
                  <a:pt x="216027" y="114046"/>
                  <a:pt x="202057" y="125476"/>
                </a:cubicBezTo>
                <a:cubicBezTo>
                  <a:pt x="188087" y="136906"/>
                  <a:pt x="174625" y="149098"/>
                  <a:pt x="161925" y="161925"/>
                </a:cubicBezTo>
                <a:cubicBezTo>
                  <a:pt x="149225" y="174752"/>
                  <a:pt x="137033" y="188087"/>
                  <a:pt x="125476" y="202057"/>
                </a:cubicBezTo>
                <a:cubicBezTo>
                  <a:pt x="113919" y="216027"/>
                  <a:pt x="103251" y="230505"/>
                  <a:pt x="93218" y="245618"/>
                </a:cubicBezTo>
                <a:cubicBezTo>
                  <a:pt x="83185" y="260731"/>
                  <a:pt x="73914" y="276225"/>
                  <a:pt x="65405" y="292100"/>
                </a:cubicBezTo>
                <a:cubicBezTo>
                  <a:pt x="56896" y="307975"/>
                  <a:pt x="49149" y="324358"/>
                  <a:pt x="42164" y="341122"/>
                </a:cubicBezTo>
                <a:cubicBezTo>
                  <a:pt x="35179" y="357886"/>
                  <a:pt x="29210" y="374904"/>
                  <a:pt x="23876" y="392176"/>
                </a:cubicBezTo>
                <a:cubicBezTo>
                  <a:pt x="18542" y="409448"/>
                  <a:pt x="14224" y="426974"/>
                  <a:pt x="10668" y="444754"/>
                </a:cubicBezTo>
                <a:cubicBezTo>
                  <a:pt x="7112" y="462534"/>
                  <a:pt x="4445" y="480314"/>
                  <a:pt x="2667" y="498348"/>
                </a:cubicBezTo>
                <a:cubicBezTo>
                  <a:pt x="889" y="516382"/>
                  <a:pt x="0" y="534416"/>
                  <a:pt x="0" y="552450"/>
                </a:cubicBezTo>
                <a:cubicBezTo>
                  <a:pt x="0" y="570484"/>
                  <a:pt x="889" y="588645"/>
                  <a:pt x="2667" y="606552"/>
                </a:cubicBezTo>
                <a:cubicBezTo>
                  <a:pt x="4445" y="624459"/>
                  <a:pt x="7112" y="642493"/>
                  <a:pt x="10668" y="660146"/>
                </a:cubicBezTo>
                <a:cubicBezTo>
                  <a:pt x="14224" y="677799"/>
                  <a:pt x="18542" y="695452"/>
                  <a:pt x="23876" y="712724"/>
                </a:cubicBezTo>
                <a:cubicBezTo>
                  <a:pt x="29210" y="729996"/>
                  <a:pt x="35179" y="747014"/>
                  <a:pt x="42164" y="763778"/>
                </a:cubicBezTo>
                <a:cubicBezTo>
                  <a:pt x="49149" y="780542"/>
                  <a:pt x="56769" y="796798"/>
                  <a:pt x="65405" y="812800"/>
                </a:cubicBezTo>
                <a:cubicBezTo>
                  <a:pt x="74041" y="828802"/>
                  <a:pt x="83185" y="844296"/>
                  <a:pt x="93218" y="859282"/>
                </a:cubicBezTo>
                <a:cubicBezTo>
                  <a:pt x="103251" y="874268"/>
                  <a:pt x="114046" y="888873"/>
                  <a:pt x="125476" y="902843"/>
                </a:cubicBezTo>
                <a:cubicBezTo>
                  <a:pt x="136906" y="916813"/>
                  <a:pt x="149098" y="930275"/>
                  <a:pt x="161925" y="942975"/>
                </a:cubicBezTo>
                <a:cubicBezTo>
                  <a:pt x="174752" y="955675"/>
                  <a:pt x="188087" y="967867"/>
                  <a:pt x="202057" y="979424"/>
                </a:cubicBezTo>
                <a:cubicBezTo>
                  <a:pt x="216027" y="990981"/>
                  <a:pt x="230505" y="1001649"/>
                  <a:pt x="245618" y="1011682"/>
                </a:cubicBezTo>
                <a:cubicBezTo>
                  <a:pt x="260731" y="1021715"/>
                  <a:pt x="276225" y="1030986"/>
                  <a:pt x="292100" y="1039495"/>
                </a:cubicBezTo>
                <a:cubicBezTo>
                  <a:pt x="307975" y="1048004"/>
                  <a:pt x="324358" y="1055751"/>
                  <a:pt x="341122" y="1062736"/>
                </a:cubicBezTo>
                <a:cubicBezTo>
                  <a:pt x="357886" y="1069721"/>
                  <a:pt x="374904" y="1075690"/>
                  <a:pt x="392176" y="1081024"/>
                </a:cubicBezTo>
                <a:cubicBezTo>
                  <a:pt x="409448" y="1086358"/>
                  <a:pt x="426974" y="1090676"/>
                  <a:pt x="444754" y="1094232"/>
                </a:cubicBezTo>
                <a:cubicBezTo>
                  <a:pt x="462534" y="1097788"/>
                  <a:pt x="480314" y="1100455"/>
                  <a:pt x="498348" y="1102233"/>
                </a:cubicBezTo>
                <a:cubicBezTo>
                  <a:pt x="516382" y="1104011"/>
                  <a:pt x="534416" y="1104900"/>
                  <a:pt x="552450" y="1104900"/>
                </a:cubicBezTo>
                <a:cubicBezTo>
                  <a:pt x="570484" y="1104900"/>
                  <a:pt x="588645" y="1104011"/>
                  <a:pt x="606552" y="1102233"/>
                </a:cubicBezTo>
                <a:cubicBezTo>
                  <a:pt x="624459" y="1100455"/>
                  <a:pt x="642493" y="1097788"/>
                  <a:pt x="660146" y="1094232"/>
                </a:cubicBezTo>
                <a:cubicBezTo>
                  <a:pt x="677799" y="1090676"/>
                  <a:pt x="695452" y="1086358"/>
                  <a:pt x="712724" y="1081024"/>
                </a:cubicBezTo>
                <a:cubicBezTo>
                  <a:pt x="729996" y="1075690"/>
                  <a:pt x="747014" y="1069721"/>
                  <a:pt x="763778" y="1062736"/>
                </a:cubicBezTo>
                <a:cubicBezTo>
                  <a:pt x="780542" y="1055751"/>
                  <a:pt x="796798" y="1048131"/>
                  <a:pt x="812800" y="1039495"/>
                </a:cubicBezTo>
                <a:cubicBezTo>
                  <a:pt x="828802" y="1030859"/>
                  <a:pt x="844296" y="1021715"/>
                  <a:pt x="859282" y="1011682"/>
                </a:cubicBezTo>
                <a:cubicBezTo>
                  <a:pt x="874268" y="1001649"/>
                  <a:pt x="888873" y="990854"/>
                  <a:pt x="902843" y="979424"/>
                </a:cubicBezTo>
                <a:cubicBezTo>
                  <a:pt x="916813" y="967994"/>
                  <a:pt x="930275" y="955802"/>
                  <a:pt x="942975" y="942975"/>
                </a:cubicBezTo>
                <a:cubicBezTo>
                  <a:pt x="955675" y="930148"/>
                  <a:pt x="967867" y="916813"/>
                  <a:pt x="979424" y="902843"/>
                </a:cubicBezTo>
                <a:cubicBezTo>
                  <a:pt x="990981" y="888873"/>
                  <a:pt x="1001649" y="874395"/>
                  <a:pt x="1011682" y="859282"/>
                </a:cubicBezTo>
                <a:cubicBezTo>
                  <a:pt x="1021715" y="844169"/>
                  <a:pt x="1030986" y="828675"/>
                  <a:pt x="1039495" y="812800"/>
                </a:cubicBezTo>
                <a:cubicBezTo>
                  <a:pt x="1048004" y="796925"/>
                  <a:pt x="1055751" y="780542"/>
                  <a:pt x="1062736" y="763778"/>
                </a:cubicBezTo>
                <a:cubicBezTo>
                  <a:pt x="1069721" y="747014"/>
                  <a:pt x="1075690" y="729996"/>
                  <a:pt x="1081024" y="712724"/>
                </a:cubicBezTo>
                <a:cubicBezTo>
                  <a:pt x="1086358" y="695452"/>
                  <a:pt x="1090676" y="677926"/>
                  <a:pt x="1094232" y="660146"/>
                </a:cubicBezTo>
                <a:cubicBezTo>
                  <a:pt x="1097788" y="642366"/>
                  <a:pt x="1100455" y="624586"/>
                  <a:pt x="1102233" y="606552"/>
                </a:cubicBezTo>
                <a:cubicBezTo>
                  <a:pt x="1104011" y="588518"/>
                  <a:pt x="1104900" y="570484"/>
                  <a:pt x="1104900" y="552450"/>
                </a:cubicBezTo>
                <a:cubicBezTo>
                  <a:pt x="1104900" y="534416"/>
                  <a:pt x="1104011" y="516255"/>
                  <a:pt x="1102233" y="498348"/>
                </a:cubicBezTo>
                <a:cubicBezTo>
                  <a:pt x="1100455" y="480441"/>
                  <a:pt x="1097788" y="462407"/>
                  <a:pt x="1094232" y="444754"/>
                </a:cubicBezTo>
                <a:cubicBezTo>
                  <a:pt x="1090676" y="427101"/>
                  <a:pt x="1086358" y="409448"/>
                  <a:pt x="1081024" y="392176"/>
                </a:cubicBezTo>
                <a:cubicBezTo>
                  <a:pt x="1075690" y="374904"/>
                  <a:pt x="1069721" y="357886"/>
                  <a:pt x="1062736" y="341122"/>
                </a:cubicBezTo>
                <a:cubicBezTo>
                  <a:pt x="1055751" y="324358"/>
                  <a:pt x="1048131" y="308102"/>
                  <a:pt x="1039495" y="292100"/>
                </a:cubicBezTo>
                <a:cubicBezTo>
                  <a:pt x="1030859" y="276098"/>
                  <a:pt x="1021715" y="260604"/>
                  <a:pt x="1011682" y="245618"/>
                </a:cubicBezTo>
                <a:cubicBezTo>
                  <a:pt x="1001649" y="230632"/>
                  <a:pt x="990854" y="216027"/>
                  <a:pt x="979424" y="202057"/>
                </a:cubicBezTo>
                <a:cubicBezTo>
                  <a:pt x="967994" y="188087"/>
                  <a:pt x="955802" y="174625"/>
                  <a:pt x="942975" y="161925"/>
                </a:cubicBezTo>
                <a:cubicBezTo>
                  <a:pt x="930148" y="149225"/>
                  <a:pt x="916813" y="137033"/>
                  <a:pt x="902843" y="125476"/>
                </a:cubicBezTo>
                <a:cubicBezTo>
                  <a:pt x="888873" y="113919"/>
                  <a:pt x="874395" y="103251"/>
                  <a:pt x="859282" y="93218"/>
                </a:cubicBezTo>
                <a:cubicBezTo>
                  <a:pt x="844169" y="83185"/>
                  <a:pt x="828675" y="73914"/>
                  <a:pt x="812800" y="65405"/>
                </a:cubicBezTo>
                <a:cubicBezTo>
                  <a:pt x="796925" y="56896"/>
                  <a:pt x="780542" y="49149"/>
                  <a:pt x="763778" y="42164"/>
                </a:cubicBezTo>
                <a:cubicBezTo>
                  <a:pt x="747014" y="35179"/>
                  <a:pt x="729996" y="29210"/>
                  <a:pt x="712724" y="23876"/>
                </a:cubicBezTo>
                <a:cubicBezTo>
                  <a:pt x="695452" y="18542"/>
                  <a:pt x="677926" y="14224"/>
                  <a:pt x="660146" y="10668"/>
                </a:cubicBezTo>
                <a:cubicBezTo>
                  <a:pt x="642366" y="7112"/>
                  <a:pt x="624586" y="4445"/>
                  <a:pt x="606552" y="2667"/>
                </a:cubicBezTo>
                <a:cubicBezTo>
                  <a:pt x="588518" y="889"/>
                  <a:pt x="570484" y="0"/>
                  <a:pt x="552450" y="0"/>
                </a:cubicBezTo>
                <a:close/>
              </a:path>
            </a:pathLst>
          </a:custGeom>
          <a:solidFill>
            <a:srgbClr val="5D9B7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5930910" y="2897815"/>
            <a:ext cx="368300" cy="368300"/>
          </a:xfrm>
          <a:custGeom>
            <a:avLst/>
            <a:gdLst/>
            <a:ahLst/>
            <a:cxnLst/>
            <a:rect l="l" t="t" r="r" b="b"/>
            <a:pathLst>
              <a:path w="1104900" h="1104900" extrusionOk="0">
                <a:moveTo>
                  <a:pt x="552450" y="0"/>
                </a:moveTo>
                <a:cubicBezTo>
                  <a:pt x="534416" y="0"/>
                  <a:pt x="516255" y="889"/>
                  <a:pt x="498348" y="2667"/>
                </a:cubicBezTo>
                <a:cubicBezTo>
                  <a:pt x="480441" y="4445"/>
                  <a:pt x="462407" y="7112"/>
                  <a:pt x="444754" y="10668"/>
                </a:cubicBezTo>
                <a:cubicBezTo>
                  <a:pt x="427101" y="14224"/>
                  <a:pt x="409448" y="18542"/>
                  <a:pt x="392176" y="23876"/>
                </a:cubicBezTo>
                <a:cubicBezTo>
                  <a:pt x="374904" y="29210"/>
                  <a:pt x="357886" y="35179"/>
                  <a:pt x="341122" y="42164"/>
                </a:cubicBezTo>
                <a:cubicBezTo>
                  <a:pt x="324358" y="49149"/>
                  <a:pt x="308102" y="56769"/>
                  <a:pt x="292100" y="65405"/>
                </a:cubicBezTo>
                <a:cubicBezTo>
                  <a:pt x="276098" y="74041"/>
                  <a:pt x="260604" y="83185"/>
                  <a:pt x="245618" y="93218"/>
                </a:cubicBezTo>
                <a:cubicBezTo>
                  <a:pt x="230632" y="103251"/>
                  <a:pt x="216027" y="114046"/>
                  <a:pt x="202057" y="125476"/>
                </a:cubicBezTo>
                <a:cubicBezTo>
                  <a:pt x="188087" y="136906"/>
                  <a:pt x="174625" y="149098"/>
                  <a:pt x="161925" y="161925"/>
                </a:cubicBezTo>
                <a:cubicBezTo>
                  <a:pt x="149225" y="174752"/>
                  <a:pt x="137033" y="188087"/>
                  <a:pt x="125476" y="202057"/>
                </a:cubicBezTo>
                <a:cubicBezTo>
                  <a:pt x="113919" y="216027"/>
                  <a:pt x="103251" y="230505"/>
                  <a:pt x="93218" y="245618"/>
                </a:cubicBezTo>
                <a:cubicBezTo>
                  <a:pt x="83185" y="260731"/>
                  <a:pt x="73914" y="276225"/>
                  <a:pt x="65405" y="292100"/>
                </a:cubicBezTo>
                <a:cubicBezTo>
                  <a:pt x="56896" y="307975"/>
                  <a:pt x="49149" y="324358"/>
                  <a:pt x="42164" y="341122"/>
                </a:cubicBezTo>
                <a:cubicBezTo>
                  <a:pt x="35179" y="357886"/>
                  <a:pt x="29210" y="374904"/>
                  <a:pt x="23876" y="392176"/>
                </a:cubicBezTo>
                <a:cubicBezTo>
                  <a:pt x="18542" y="409448"/>
                  <a:pt x="14224" y="426974"/>
                  <a:pt x="10668" y="444754"/>
                </a:cubicBezTo>
                <a:cubicBezTo>
                  <a:pt x="7112" y="462534"/>
                  <a:pt x="4445" y="480314"/>
                  <a:pt x="2667" y="498348"/>
                </a:cubicBezTo>
                <a:cubicBezTo>
                  <a:pt x="889" y="516382"/>
                  <a:pt x="0" y="534416"/>
                  <a:pt x="0" y="552450"/>
                </a:cubicBezTo>
                <a:cubicBezTo>
                  <a:pt x="0" y="570484"/>
                  <a:pt x="889" y="588645"/>
                  <a:pt x="2667" y="606552"/>
                </a:cubicBezTo>
                <a:cubicBezTo>
                  <a:pt x="4445" y="624459"/>
                  <a:pt x="7112" y="642493"/>
                  <a:pt x="10668" y="660146"/>
                </a:cubicBezTo>
                <a:cubicBezTo>
                  <a:pt x="14224" y="677799"/>
                  <a:pt x="18542" y="695452"/>
                  <a:pt x="23876" y="712724"/>
                </a:cubicBezTo>
                <a:cubicBezTo>
                  <a:pt x="29210" y="729996"/>
                  <a:pt x="35179" y="747014"/>
                  <a:pt x="42164" y="763778"/>
                </a:cubicBezTo>
                <a:cubicBezTo>
                  <a:pt x="49149" y="780542"/>
                  <a:pt x="56769" y="796798"/>
                  <a:pt x="65405" y="812800"/>
                </a:cubicBezTo>
                <a:cubicBezTo>
                  <a:pt x="74041" y="828802"/>
                  <a:pt x="83185" y="844296"/>
                  <a:pt x="93218" y="859282"/>
                </a:cubicBezTo>
                <a:cubicBezTo>
                  <a:pt x="103251" y="874268"/>
                  <a:pt x="114046" y="888873"/>
                  <a:pt x="125476" y="902843"/>
                </a:cubicBezTo>
                <a:cubicBezTo>
                  <a:pt x="136906" y="916813"/>
                  <a:pt x="149098" y="930275"/>
                  <a:pt x="161925" y="942975"/>
                </a:cubicBezTo>
                <a:cubicBezTo>
                  <a:pt x="174752" y="955675"/>
                  <a:pt x="188087" y="967867"/>
                  <a:pt x="202057" y="979424"/>
                </a:cubicBezTo>
                <a:cubicBezTo>
                  <a:pt x="216027" y="990981"/>
                  <a:pt x="230505" y="1001649"/>
                  <a:pt x="245618" y="1011682"/>
                </a:cubicBezTo>
                <a:cubicBezTo>
                  <a:pt x="260731" y="1021715"/>
                  <a:pt x="276225" y="1030986"/>
                  <a:pt x="292100" y="1039495"/>
                </a:cubicBezTo>
                <a:cubicBezTo>
                  <a:pt x="307975" y="1048004"/>
                  <a:pt x="324358" y="1055751"/>
                  <a:pt x="341122" y="1062736"/>
                </a:cubicBezTo>
                <a:cubicBezTo>
                  <a:pt x="357886" y="1069721"/>
                  <a:pt x="374904" y="1075690"/>
                  <a:pt x="392176" y="1081024"/>
                </a:cubicBezTo>
                <a:cubicBezTo>
                  <a:pt x="409448" y="1086358"/>
                  <a:pt x="426974" y="1090676"/>
                  <a:pt x="444754" y="1094232"/>
                </a:cubicBezTo>
                <a:cubicBezTo>
                  <a:pt x="462534" y="1097788"/>
                  <a:pt x="480314" y="1100455"/>
                  <a:pt x="498348" y="1102233"/>
                </a:cubicBezTo>
                <a:cubicBezTo>
                  <a:pt x="516382" y="1104011"/>
                  <a:pt x="534416" y="1104900"/>
                  <a:pt x="552450" y="1104900"/>
                </a:cubicBezTo>
                <a:cubicBezTo>
                  <a:pt x="570484" y="1104900"/>
                  <a:pt x="588645" y="1104011"/>
                  <a:pt x="606552" y="1102233"/>
                </a:cubicBezTo>
                <a:cubicBezTo>
                  <a:pt x="624459" y="1100455"/>
                  <a:pt x="642493" y="1097788"/>
                  <a:pt x="660146" y="1094232"/>
                </a:cubicBezTo>
                <a:cubicBezTo>
                  <a:pt x="677799" y="1090676"/>
                  <a:pt x="695452" y="1086358"/>
                  <a:pt x="712724" y="1081024"/>
                </a:cubicBezTo>
                <a:cubicBezTo>
                  <a:pt x="729996" y="1075690"/>
                  <a:pt x="747014" y="1069721"/>
                  <a:pt x="763778" y="1062736"/>
                </a:cubicBezTo>
                <a:cubicBezTo>
                  <a:pt x="780542" y="1055751"/>
                  <a:pt x="796798" y="1048131"/>
                  <a:pt x="812800" y="1039495"/>
                </a:cubicBezTo>
                <a:cubicBezTo>
                  <a:pt x="828802" y="1030859"/>
                  <a:pt x="844296" y="1021715"/>
                  <a:pt x="859282" y="1011682"/>
                </a:cubicBezTo>
                <a:cubicBezTo>
                  <a:pt x="874268" y="1001649"/>
                  <a:pt x="888873" y="990854"/>
                  <a:pt x="902843" y="979424"/>
                </a:cubicBezTo>
                <a:cubicBezTo>
                  <a:pt x="916813" y="967994"/>
                  <a:pt x="930275" y="955802"/>
                  <a:pt x="942975" y="942975"/>
                </a:cubicBezTo>
                <a:cubicBezTo>
                  <a:pt x="955675" y="930148"/>
                  <a:pt x="967867" y="916813"/>
                  <a:pt x="979424" y="902843"/>
                </a:cubicBezTo>
                <a:cubicBezTo>
                  <a:pt x="990981" y="888873"/>
                  <a:pt x="1001649" y="874395"/>
                  <a:pt x="1011682" y="859282"/>
                </a:cubicBezTo>
                <a:cubicBezTo>
                  <a:pt x="1021715" y="844169"/>
                  <a:pt x="1030986" y="828675"/>
                  <a:pt x="1039495" y="812800"/>
                </a:cubicBezTo>
                <a:cubicBezTo>
                  <a:pt x="1048004" y="796925"/>
                  <a:pt x="1055751" y="780542"/>
                  <a:pt x="1062736" y="763778"/>
                </a:cubicBezTo>
                <a:cubicBezTo>
                  <a:pt x="1069721" y="747014"/>
                  <a:pt x="1075690" y="729996"/>
                  <a:pt x="1081024" y="712724"/>
                </a:cubicBezTo>
                <a:cubicBezTo>
                  <a:pt x="1086358" y="695452"/>
                  <a:pt x="1090676" y="677926"/>
                  <a:pt x="1094232" y="660146"/>
                </a:cubicBezTo>
                <a:cubicBezTo>
                  <a:pt x="1097788" y="642366"/>
                  <a:pt x="1100455" y="624586"/>
                  <a:pt x="1102233" y="606552"/>
                </a:cubicBezTo>
                <a:cubicBezTo>
                  <a:pt x="1104011" y="588518"/>
                  <a:pt x="1104900" y="570484"/>
                  <a:pt x="1104900" y="552450"/>
                </a:cubicBezTo>
                <a:cubicBezTo>
                  <a:pt x="1104900" y="534416"/>
                  <a:pt x="1104011" y="516255"/>
                  <a:pt x="1102233" y="498348"/>
                </a:cubicBezTo>
                <a:cubicBezTo>
                  <a:pt x="1100455" y="480441"/>
                  <a:pt x="1097788" y="462407"/>
                  <a:pt x="1094232" y="444754"/>
                </a:cubicBezTo>
                <a:cubicBezTo>
                  <a:pt x="1090676" y="427101"/>
                  <a:pt x="1086358" y="409448"/>
                  <a:pt x="1081024" y="392176"/>
                </a:cubicBezTo>
                <a:cubicBezTo>
                  <a:pt x="1075690" y="374904"/>
                  <a:pt x="1069721" y="357886"/>
                  <a:pt x="1062736" y="341122"/>
                </a:cubicBezTo>
                <a:cubicBezTo>
                  <a:pt x="1055751" y="324358"/>
                  <a:pt x="1048131" y="308102"/>
                  <a:pt x="1039495" y="292100"/>
                </a:cubicBezTo>
                <a:cubicBezTo>
                  <a:pt x="1030859" y="276098"/>
                  <a:pt x="1021715" y="260604"/>
                  <a:pt x="1011682" y="245618"/>
                </a:cubicBezTo>
                <a:cubicBezTo>
                  <a:pt x="1001649" y="230632"/>
                  <a:pt x="990854" y="216027"/>
                  <a:pt x="979424" y="202057"/>
                </a:cubicBezTo>
                <a:cubicBezTo>
                  <a:pt x="967994" y="188087"/>
                  <a:pt x="955802" y="174625"/>
                  <a:pt x="942975" y="161925"/>
                </a:cubicBezTo>
                <a:cubicBezTo>
                  <a:pt x="930148" y="149225"/>
                  <a:pt x="916813" y="137033"/>
                  <a:pt x="902843" y="125476"/>
                </a:cubicBezTo>
                <a:cubicBezTo>
                  <a:pt x="888873" y="113919"/>
                  <a:pt x="874395" y="103251"/>
                  <a:pt x="859282" y="93218"/>
                </a:cubicBezTo>
                <a:cubicBezTo>
                  <a:pt x="844169" y="83185"/>
                  <a:pt x="828675" y="73914"/>
                  <a:pt x="812800" y="65405"/>
                </a:cubicBezTo>
                <a:cubicBezTo>
                  <a:pt x="796925" y="56896"/>
                  <a:pt x="780542" y="49149"/>
                  <a:pt x="763778" y="42164"/>
                </a:cubicBezTo>
                <a:cubicBezTo>
                  <a:pt x="747014" y="35179"/>
                  <a:pt x="729996" y="29210"/>
                  <a:pt x="712724" y="23876"/>
                </a:cubicBezTo>
                <a:cubicBezTo>
                  <a:pt x="695452" y="18542"/>
                  <a:pt x="677926" y="14224"/>
                  <a:pt x="660146" y="10668"/>
                </a:cubicBezTo>
                <a:cubicBezTo>
                  <a:pt x="642366" y="7112"/>
                  <a:pt x="624586" y="4445"/>
                  <a:pt x="606552" y="2667"/>
                </a:cubicBezTo>
                <a:cubicBezTo>
                  <a:pt x="588518" y="889"/>
                  <a:pt x="570484" y="0"/>
                  <a:pt x="552450" y="0"/>
                </a:cubicBezTo>
                <a:close/>
              </a:path>
            </a:pathLst>
          </a:custGeom>
          <a:solidFill>
            <a:srgbClr val="5D9B7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9685904" y="2897815"/>
            <a:ext cx="368300" cy="368300"/>
          </a:xfrm>
          <a:custGeom>
            <a:avLst/>
            <a:gdLst/>
            <a:ahLst/>
            <a:cxnLst/>
            <a:rect l="l" t="t" r="r" b="b"/>
            <a:pathLst>
              <a:path w="1104900" h="1104900" extrusionOk="0">
                <a:moveTo>
                  <a:pt x="552450" y="0"/>
                </a:moveTo>
                <a:cubicBezTo>
                  <a:pt x="534416" y="0"/>
                  <a:pt x="516255" y="889"/>
                  <a:pt x="498348" y="2667"/>
                </a:cubicBezTo>
                <a:cubicBezTo>
                  <a:pt x="480441" y="4445"/>
                  <a:pt x="462407" y="7112"/>
                  <a:pt x="444754" y="10668"/>
                </a:cubicBezTo>
                <a:cubicBezTo>
                  <a:pt x="427101" y="14224"/>
                  <a:pt x="409448" y="18542"/>
                  <a:pt x="392176" y="23876"/>
                </a:cubicBezTo>
                <a:cubicBezTo>
                  <a:pt x="374904" y="29210"/>
                  <a:pt x="357886" y="35179"/>
                  <a:pt x="341122" y="42164"/>
                </a:cubicBezTo>
                <a:cubicBezTo>
                  <a:pt x="324358" y="49149"/>
                  <a:pt x="308102" y="56769"/>
                  <a:pt x="292100" y="65405"/>
                </a:cubicBezTo>
                <a:cubicBezTo>
                  <a:pt x="276098" y="74041"/>
                  <a:pt x="260604" y="83185"/>
                  <a:pt x="245618" y="93218"/>
                </a:cubicBezTo>
                <a:cubicBezTo>
                  <a:pt x="230632" y="103251"/>
                  <a:pt x="216027" y="114046"/>
                  <a:pt x="202057" y="125476"/>
                </a:cubicBezTo>
                <a:cubicBezTo>
                  <a:pt x="188087" y="136906"/>
                  <a:pt x="174625" y="149098"/>
                  <a:pt x="161925" y="161925"/>
                </a:cubicBezTo>
                <a:cubicBezTo>
                  <a:pt x="149225" y="174752"/>
                  <a:pt x="137033" y="188087"/>
                  <a:pt x="125476" y="202057"/>
                </a:cubicBezTo>
                <a:cubicBezTo>
                  <a:pt x="113919" y="216027"/>
                  <a:pt x="103251" y="230505"/>
                  <a:pt x="93218" y="245618"/>
                </a:cubicBezTo>
                <a:cubicBezTo>
                  <a:pt x="83185" y="260731"/>
                  <a:pt x="73914" y="276225"/>
                  <a:pt x="65405" y="292100"/>
                </a:cubicBezTo>
                <a:cubicBezTo>
                  <a:pt x="56896" y="307975"/>
                  <a:pt x="49149" y="324358"/>
                  <a:pt x="42164" y="341122"/>
                </a:cubicBezTo>
                <a:cubicBezTo>
                  <a:pt x="35179" y="357886"/>
                  <a:pt x="29210" y="374904"/>
                  <a:pt x="23876" y="392176"/>
                </a:cubicBezTo>
                <a:cubicBezTo>
                  <a:pt x="18542" y="409448"/>
                  <a:pt x="14224" y="426974"/>
                  <a:pt x="10668" y="444754"/>
                </a:cubicBezTo>
                <a:cubicBezTo>
                  <a:pt x="7112" y="462534"/>
                  <a:pt x="4445" y="480314"/>
                  <a:pt x="2667" y="498348"/>
                </a:cubicBezTo>
                <a:cubicBezTo>
                  <a:pt x="889" y="516382"/>
                  <a:pt x="0" y="534416"/>
                  <a:pt x="0" y="552450"/>
                </a:cubicBezTo>
                <a:cubicBezTo>
                  <a:pt x="0" y="570484"/>
                  <a:pt x="889" y="588645"/>
                  <a:pt x="2667" y="606552"/>
                </a:cubicBezTo>
                <a:cubicBezTo>
                  <a:pt x="4445" y="624459"/>
                  <a:pt x="7112" y="642493"/>
                  <a:pt x="10668" y="660146"/>
                </a:cubicBezTo>
                <a:cubicBezTo>
                  <a:pt x="14224" y="677799"/>
                  <a:pt x="18542" y="695452"/>
                  <a:pt x="23876" y="712724"/>
                </a:cubicBezTo>
                <a:cubicBezTo>
                  <a:pt x="29210" y="729996"/>
                  <a:pt x="35179" y="747014"/>
                  <a:pt x="42164" y="763778"/>
                </a:cubicBezTo>
                <a:cubicBezTo>
                  <a:pt x="49149" y="780542"/>
                  <a:pt x="56769" y="796798"/>
                  <a:pt x="65405" y="812800"/>
                </a:cubicBezTo>
                <a:cubicBezTo>
                  <a:pt x="74041" y="828802"/>
                  <a:pt x="83185" y="844296"/>
                  <a:pt x="93218" y="859282"/>
                </a:cubicBezTo>
                <a:cubicBezTo>
                  <a:pt x="103251" y="874268"/>
                  <a:pt x="114046" y="888873"/>
                  <a:pt x="125476" y="902843"/>
                </a:cubicBezTo>
                <a:cubicBezTo>
                  <a:pt x="136906" y="916813"/>
                  <a:pt x="149098" y="930275"/>
                  <a:pt x="161925" y="942975"/>
                </a:cubicBezTo>
                <a:cubicBezTo>
                  <a:pt x="174752" y="955675"/>
                  <a:pt x="188087" y="967867"/>
                  <a:pt x="202057" y="979424"/>
                </a:cubicBezTo>
                <a:cubicBezTo>
                  <a:pt x="216027" y="990981"/>
                  <a:pt x="230505" y="1001649"/>
                  <a:pt x="245618" y="1011682"/>
                </a:cubicBezTo>
                <a:cubicBezTo>
                  <a:pt x="260731" y="1021715"/>
                  <a:pt x="276225" y="1030986"/>
                  <a:pt x="292100" y="1039495"/>
                </a:cubicBezTo>
                <a:cubicBezTo>
                  <a:pt x="307975" y="1048004"/>
                  <a:pt x="324358" y="1055751"/>
                  <a:pt x="341122" y="1062736"/>
                </a:cubicBezTo>
                <a:cubicBezTo>
                  <a:pt x="357886" y="1069721"/>
                  <a:pt x="374904" y="1075690"/>
                  <a:pt x="392176" y="1081024"/>
                </a:cubicBezTo>
                <a:cubicBezTo>
                  <a:pt x="409448" y="1086358"/>
                  <a:pt x="426974" y="1090676"/>
                  <a:pt x="444754" y="1094232"/>
                </a:cubicBezTo>
                <a:cubicBezTo>
                  <a:pt x="462534" y="1097788"/>
                  <a:pt x="480314" y="1100455"/>
                  <a:pt x="498348" y="1102233"/>
                </a:cubicBezTo>
                <a:cubicBezTo>
                  <a:pt x="516382" y="1104011"/>
                  <a:pt x="534416" y="1104900"/>
                  <a:pt x="552450" y="1104900"/>
                </a:cubicBezTo>
                <a:cubicBezTo>
                  <a:pt x="570484" y="1104900"/>
                  <a:pt x="588645" y="1104011"/>
                  <a:pt x="606552" y="1102233"/>
                </a:cubicBezTo>
                <a:cubicBezTo>
                  <a:pt x="624459" y="1100455"/>
                  <a:pt x="642493" y="1097788"/>
                  <a:pt x="660146" y="1094232"/>
                </a:cubicBezTo>
                <a:cubicBezTo>
                  <a:pt x="677799" y="1090676"/>
                  <a:pt x="695452" y="1086358"/>
                  <a:pt x="712724" y="1081024"/>
                </a:cubicBezTo>
                <a:cubicBezTo>
                  <a:pt x="729996" y="1075690"/>
                  <a:pt x="747014" y="1069721"/>
                  <a:pt x="763778" y="1062736"/>
                </a:cubicBezTo>
                <a:cubicBezTo>
                  <a:pt x="780542" y="1055751"/>
                  <a:pt x="796798" y="1048131"/>
                  <a:pt x="812800" y="1039495"/>
                </a:cubicBezTo>
                <a:cubicBezTo>
                  <a:pt x="828802" y="1030859"/>
                  <a:pt x="844296" y="1021715"/>
                  <a:pt x="859282" y="1011682"/>
                </a:cubicBezTo>
                <a:cubicBezTo>
                  <a:pt x="874268" y="1001649"/>
                  <a:pt x="888873" y="990854"/>
                  <a:pt x="902843" y="979424"/>
                </a:cubicBezTo>
                <a:cubicBezTo>
                  <a:pt x="916813" y="967994"/>
                  <a:pt x="930275" y="955802"/>
                  <a:pt x="942975" y="942975"/>
                </a:cubicBezTo>
                <a:cubicBezTo>
                  <a:pt x="955675" y="930148"/>
                  <a:pt x="967867" y="916813"/>
                  <a:pt x="979424" y="902843"/>
                </a:cubicBezTo>
                <a:cubicBezTo>
                  <a:pt x="990981" y="888873"/>
                  <a:pt x="1001649" y="874395"/>
                  <a:pt x="1011682" y="859282"/>
                </a:cubicBezTo>
                <a:cubicBezTo>
                  <a:pt x="1021715" y="844169"/>
                  <a:pt x="1030986" y="828675"/>
                  <a:pt x="1039495" y="812800"/>
                </a:cubicBezTo>
                <a:cubicBezTo>
                  <a:pt x="1048004" y="796925"/>
                  <a:pt x="1055751" y="780542"/>
                  <a:pt x="1062736" y="763778"/>
                </a:cubicBezTo>
                <a:cubicBezTo>
                  <a:pt x="1069721" y="747014"/>
                  <a:pt x="1075690" y="729996"/>
                  <a:pt x="1081024" y="712724"/>
                </a:cubicBezTo>
                <a:cubicBezTo>
                  <a:pt x="1086358" y="695452"/>
                  <a:pt x="1090676" y="677926"/>
                  <a:pt x="1094232" y="660146"/>
                </a:cubicBezTo>
                <a:cubicBezTo>
                  <a:pt x="1097788" y="642366"/>
                  <a:pt x="1100455" y="624586"/>
                  <a:pt x="1102233" y="606552"/>
                </a:cubicBezTo>
                <a:cubicBezTo>
                  <a:pt x="1104011" y="588518"/>
                  <a:pt x="1104900" y="570484"/>
                  <a:pt x="1104900" y="552450"/>
                </a:cubicBezTo>
                <a:cubicBezTo>
                  <a:pt x="1104900" y="534416"/>
                  <a:pt x="1104011" y="516255"/>
                  <a:pt x="1102233" y="498348"/>
                </a:cubicBezTo>
                <a:cubicBezTo>
                  <a:pt x="1100455" y="480441"/>
                  <a:pt x="1097788" y="462407"/>
                  <a:pt x="1094232" y="444754"/>
                </a:cubicBezTo>
                <a:cubicBezTo>
                  <a:pt x="1090676" y="427101"/>
                  <a:pt x="1086358" y="409448"/>
                  <a:pt x="1081024" y="392176"/>
                </a:cubicBezTo>
                <a:cubicBezTo>
                  <a:pt x="1075690" y="374904"/>
                  <a:pt x="1069721" y="357886"/>
                  <a:pt x="1062736" y="341122"/>
                </a:cubicBezTo>
                <a:cubicBezTo>
                  <a:pt x="1055751" y="324358"/>
                  <a:pt x="1048131" y="308102"/>
                  <a:pt x="1039495" y="292100"/>
                </a:cubicBezTo>
                <a:cubicBezTo>
                  <a:pt x="1030859" y="276098"/>
                  <a:pt x="1021715" y="260604"/>
                  <a:pt x="1011682" y="245618"/>
                </a:cubicBezTo>
                <a:cubicBezTo>
                  <a:pt x="1001649" y="230632"/>
                  <a:pt x="990854" y="216027"/>
                  <a:pt x="979424" y="202057"/>
                </a:cubicBezTo>
                <a:cubicBezTo>
                  <a:pt x="967994" y="188087"/>
                  <a:pt x="955802" y="174625"/>
                  <a:pt x="942975" y="161925"/>
                </a:cubicBezTo>
                <a:cubicBezTo>
                  <a:pt x="930148" y="149225"/>
                  <a:pt x="916813" y="137033"/>
                  <a:pt x="902843" y="125476"/>
                </a:cubicBezTo>
                <a:cubicBezTo>
                  <a:pt x="888873" y="113919"/>
                  <a:pt x="874395" y="103251"/>
                  <a:pt x="859282" y="93218"/>
                </a:cubicBezTo>
                <a:cubicBezTo>
                  <a:pt x="844169" y="83185"/>
                  <a:pt x="828675" y="73914"/>
                  <a:pt x="812800" y="65405"/>
                </a:cubicBezTo>
                <a:cubicBezTo>
                  <a:pt x="796925" y="56896"/>
                  <a:pt x="780542" y="49149"/>
                  <a:pt x="763778" y="42164"/>
                </a:cubicBezTo>
                <a:cubicBezTo>
                  <a:pt x="747014" y="35179"/>
                  <a:pt x="729996" y="29210"/>
                  <a:pt x="712724" y="23876"/>
                </a:cubicBezTo>
                <a:cubicBezTo>
                  <a:pt x="695452" y="18542"/>
                  <a:pt x="677926" y="14224"/>
                  <a:pt x="660146" y="10668"/>
                </a:cubicBezTo>
                <a:cubicBezTo>
                  <a:pt x="642366" y="7112"/>
                  <a:pt x="624586" y="4445"/>
                  <a:pt x="606552" y="2667"/>
                </a:cubicBezTo>
                <a:cubicBezTo>
                  <a:pt x="588518" y="889"/>
                  <a:pt x="570484" y="0"/>
                  <a:pt x="552450" y="0"/>
                </a:cubicBezTo>
                <a:close/>
              </a:path>
            </a:pathLst>
          </a:custGeom>
          <a:solidFill>
            <a:srgbClr val="5D9B7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296424" y="661933"/>
            <a:ext cx="1146048" cy="502094"/>
          </a:xfrm>
          <a:custGeom>
            <a:avLst/>
            <a:gdLst/>
            <a:ahLst/>
            <a:cxnLst/>
            <a:rect l="l" t="t" r="r" b="b"/>
            <a:pathLst>
              <a:path w="2292096" h="1004189" extrusionOk="0">
                <a:moveTo>
                  <a:pt x="0" y="0"/>
                </a:moveTo>
                <a:lnTo>
                  <a:pt x="0" y="1004189"/>
                </a:lnTo>
                <a:lnTo>
                  <a:pt x="2292096" y="1004189"/>
                </a:lnTo>
                <a:lnTo>
                  <a:pt x="229209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4404667" y="239456"/>
            <a:ext cx="3593671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302E2C"/>
                </a:solidFill>
                <a:latin typeface="Raleway" pitchFamily="2" charset="0"/>
                <a:ea typeface="Playfair Display"/>
                <a:cs typeface="Playfair Display"/>
                <a:sym typeface="Playfair Display"/>
              </a:rPr>
              <a:t>METODIKA</a:t>
            </a:r>
            <a:endParaRPr dirty="0">
              <a:latin typeface="Raleway" pitchFamily="2" charset="0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684424" y="971033"/>
            <a:ext cx="9408907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Tyrimo</a:t>
            </a:r>
            <a:r>
              <a:rPr lang="en-US" sz="1400" b="1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tikslai</a:t>
            </a:r>
            <a:r>
              <a:rPr lang="en-US" sz="1400" b="1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:</a:t>
            </a:r>
            <a:endParaRPr dirty="0">
              <a:latin typeface="Raleway" pitchFamily="2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Atliekant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slapto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kliento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tyrimą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įvertinti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Socialinių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paslaugų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priežiūros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departamento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prie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Socialinės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apsaugos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ir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darbo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ministerijos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toliau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Departamentas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arba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Pirkėjas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Įstaigų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priežiūros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skyriaus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darbuotojų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klientų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aptarnavimo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ir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konsultavimo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kokybę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prieinamumo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rezultatyvumo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įvaizdžio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ir</a:t>
            </a:r>
            <a:r>
              <a:rPr lang="lt-LT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/</a:t>
            </a:r>
            <a:r>
              <a:rPr lang="lt-LT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ar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kt.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aspektais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)</a:t>
            </a:r>
            <a:r>
              <a:rPr lang="lt-LT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;</a:t>
            </a:r>
            <a:endParaRPr sz="1400" dirty="0">
              <a:solidFill>
                <a:schemeClr val="dk1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Išskirti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stipriąsias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ir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silpnąsias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puses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numatyti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klientų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aptarnavimo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ir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konsultavimo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gebėjimų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tobulinimo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kryptis</a:t>
            </a:r>
            <a:r>
              <a:rPr lang="lt-LT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;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endParaRPr sz="1400" dirty="0">
              <a:solidFill>
                <a:schemeClr val="dk1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Remiantis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atlikto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tyrimo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duomenimis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organizuoti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reikalingus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mokymus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solidFill>
                <a:schemeClr val="dk1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684424" y="3353377"/>
            <a:ext cx="9582300" cy="331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4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dirty="0" err="1">
                <a:solidFill>
                  <a:srgbClr val="5D9B76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Tyrimo</a:t>
            </a:r>
            <a:r>
              <a:rPr lang="en-US" sz="1733" dirty="0">
                <a:solidFill>
                  <a:srgbClr val="5D9B76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rgbClr val="5D9B76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metodas</a:t>
            </a:r>
            <a:r>
              <a:rPr lang="en-US" sz="1733" dirty="0">
                <a:solidFill>
                  <a:srgbClr val="5D9B76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:</a:t>
            </a:r>
            <a:endParaRPr dirty="0">
              <a:latin typeface="Raleway" pitchFamily="2" charset="0"/>
            </a:endParaRPr>
          </a:p>
          <a:p>
            <a:pPr marL="0" marR="0" lvl="0" indent="0" algn="l" rtl="0">
              <a:lnSpc>
                <a:spcPct val="1384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Kokybinis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tyrimas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33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atliekant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konsultaciją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pagal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klientu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latin typeface="Raleway" pitchFamily="2" charset="0"/>
                <a:ea typeface="Times New Roman"/>
                <a:cs typeface="Times New Roman"/>
                <a:sym typeface="Times New Roman"/>
              </a:rPr>
              <a:t>patvirtintus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pokalbio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scenarijus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skambučio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metu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telefonu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Raleway" pitchFamily="2" charset="0"/>
            </a:endParaRPr>
          </a:p>
          <a:p>
            <a:pPr marL="0" marR="0" lvl="0" indent="0" algn="l" rtl="0">
              <a:lnSpc>
                <a:spcPct val="1384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33" dirty="0">
              <a:solidFill>
                <a:srgbClr val="000000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84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dirty="0" err="1">
                <a:solidFill>
                  <a:srgbClr val="5D9B76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Tyrimo</a:t>
            </a:r>
            <a:r>
              <a:rPr lang="en-US" sz="1733" dirty="0">
                <a:solidFill>
                  <a:srgbClr val="5D9B76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rgbClr val="5D9B76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imtis</a:t>
            </a:r>
            <a:r>
              <a:rPr lang="en-US" sz="1733" dirty="0">
                <a:solidFill>
                  <a:srgbClr val="5D9B76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:</a:t>
            </a:r>
            <a:endParaRPr sz="1733" dirty="0">
              <a:solidFill>
                <a:srgbClr val="5D9B76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84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13 Departamento </a:t>
            </a:r>
            <a:r>
              <a:rPr lang="en-US" sz="1733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darbuotojų</a:t>
            </a:r>
            <a:r>
              <a:rPr lang="en-US" sz="1733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33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kuriems</a:t>
            </a:r>
            <a:r>
              <a:rPr lang="en-US" sz="1733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buvo</a:t>
            </a:r>
            <a:r>
              <a:rPr lang="en-US" sz="1733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skambinta</a:t>
            </a:r>
            <a:r>
              <a:rPr lang="en-US" sz="1733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po 1 </a:t>
            </a:r>
            <a:r>
              <a:rPr lang="en-US" sz="1733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arba</a:t>
            </a:r>
            <a:r>
              <a:rPr lang="en-US" sz="1733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1733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kartus</a:t>
            </a:r>
            <a:r>
              <a:rPr lang="en-US" sz="1733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. Viso </a:t>
            </a:r>
            <a:r>
              <a:rPr lang="en-US" sz="1733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atliktos</a:t>
            </a:r>
            <a:r>
              <a:rPr lang="en-US" sz="1733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31 </a:t>
            </a:r>
            <a:r>
              <a:rPr lang="en-US" sz="1733" dirty="0" err="1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konsultacijos</a:t>
            </a:r>
            <a:r>
              <a:rPr lang="en-US" sz="1733" dirty="0">
                <a:solidFill>
                  <a:schemeClr val="dk1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.</a:t>
            </a:r>
            <a:endParaRPr sz="1733" dirty="0">
              <a:solidFill>
                <a:srgbClr val="5D9B76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84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33" dirty="0">
              <a:solidFill>
                <a:schemeClr val="dk1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84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dirty="0" err="1">
                <a:solidFill>
                  <a:srgbClr val="5D9B76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Tyrimo</a:t>
            </a:r>
            <a:r>
              <a:rPr lang="en-US" sz="1733" dirty="0">
                <a:solidFill>
                  <a:srgbClr val="5D9B76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33" dirty="0" err="1">
                <a:solidFill>
                  <a:srgbClr val="5D9B76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vieta</a:t>
            </a:r>
            <a:r>
              <a:rPr lang="en-US" sz="1733" dirty="0">
                <a:solidFill>
                  <a:srgbClr val="5D9B76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733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Lietuva</a:t>
            </a:r>
            <a:endParaRPr sz="1733" dirty="0">
              <a:solidFill>
                <a:srgbClr val="000000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7;p18">
            <a:extLst>
              <a:ext uri="{FF2B5EF4-FFF2-40B4-BE49-F238E27FC236}">
                <a16:creationId xmlns:a16="http://schemas.microsoft.com/office/drawing/2014/main" id="{0D01E908-A913-62DA-6ACA-EC52C85B03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59;p8">
            <a:extLst>
              <a:ext uri="{FF2B5EF4-FFF2-40B4-BE49-F238E27FC236}">
                <a16:creationId xmlns:a16="http://schemas.microsoft.com/office/drawing/2014/main" id="{2D485BB2-02D7-F4E4-3F83-05DCEEFB2959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35800283" h="15536545" extrusionOk="0">
                <a:moveTo>
                  <a:pt x="0" y="0"/>
                </a:moveTo>
                <a:lnTo>
                  <a:pt x="0" y="15536545"/>
                </a:lnTo>
                <a:lnTo>
                  <a:pt x="35800283" y="15536545"/>
                </a:lnTo>
                <a:lnTo>
                  <a:pt x="35800283" y="0"/>
                </a:lnTo>
                <a:close/>
              </a:path>
            </a:pathLst>
          </a:custGeom>
          <a:solidFill>
            <a:srgbClr val="7FBC98">
              <a:alpha val="7019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800" b="1">
                <a:latin typeface="Raleway" pitchFamily="2" charset="0"/>
                <a:ea typeface="Playfair Display"/>
                <a:cs typeface="Playfair Display"/>
                <a:sym typeface="Playfair Display"/>
              </a:rPr>
              <a:t>IŠVADOS</a:t>
            </a:r>
            <a:endParaRPr sz="4800" b="1">
              <a:latin typeface="Raleway" pitchFamily="2" charset="0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5" name="Google Shape;395;p19"/>
          <p:cNvSpPr/>
          <p:nvPr/>
        </p:nvSpPr>
        <p:spPr>
          <a:xfrm>
            <a:off x="-300800" y="685800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9"/>
          <p:cNvSpPr txBox="1">
            <a:spLocks noGrp="1"/>
          </p:cNvSpPr>
          <p:nvPr>
            <p:ph type="body" idx="1"/>
          </p:nvPr>
        </p:nvSpPr>
        <p:spPr>
          <a:xfrm>
            <a:off x="704400" y="1690688"/>
            <a:ext cx="106494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lt-LT" sz="1700" dirty="0">
                <a:latin typeface="Raleway" pitchFamily="2" charset="0"/>
              </a:rPr>
              <a:t>1. „Slapto kliento” tyrimas parodė, kad </a:t>
            </a:r>
            <a:r>
              <a:rPr lang="lt-LT" sz="1700" b="1" dirty="0">
                <a:latin typeface="Raleway" pitchFamily="2" charset="0"/>
              </a:rPr>
              <a:t>bendras asmenų aptarnavimo ir konsultavimo telefonu  kokybės lygis yra aukštas (97%)</a:t>
            </a:r>
            <a:r>
              <a:rPr lang="lt-LT" sz="1700" dirty="0">
                <a:latin typeface="Raleway" pitchFamily="2" charset="0"/>
              </a:rPr>
              <a:t>.</a:t>
            </a:r>
            <a:endParaRPr lang="en-US" sz="1700" dirty="0">
              <a:latin typeface="Raleway" pitchFamily="2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lt-LT" sz="1700" dirty="0">
              <a:latin typeface="Raleway" pitchFamily="2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lt-LT" sz="1700" dirty="0">
                <a:latin typeface="Raleway" pitchFamily="2" charset="0"/>
              </a:rPr>
              <a:t>2. </a:t>
            </a:r>
            <a:r>
              <a:rPr lang="lt-LT" sz="1700" b="1" dirty="0">
                <a:latin typeface="Raleway" pitchFamily="2" charset="0"/>
              </a:rPr>
              <a:t>Asmenų aptarnavimo ir konsultavimo kokybės lygis buvo įvertintas kaip labai aukštas</a:t>
            </a:r>
            <a:r>
              <a:rPr lang="lt-LT" sz="1700" dirty="0">
                <a:latin typeface="Raleway" pitchFamily="2" charset="0"/>
              </a:rPr>
              <a:t> trijose vertinimo kategorijose:</a:t>
            </a:r>
            <a:endParaRPr lang="en-US" sz="1700" dirty="0">
              <a:latin typeface="Raleway" pitchFamily="2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lt-LT" sz="1700" dirty="0">
                <a:latin typeface="Raleway" pitchFamily="2" charset="0"/>
              </a:rPr>
              <a:t>• Pokalbio pradžia 86%;</a:t>
            </a:r>
            <a:endParaRPr lang="en-US" sz="1700" dirty="0">
              <a:latin typeface="Raleway" pitchFamily="2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lt-LT" sz="1700" dirty="0">
                <a:latin typeface="Raleway" pitchFamily="2" charset="0"/>
              </a:rPr>
              <a:t>• Pauzės ir informacijos paieška 100%;</a:t>
            </a:r>
            <a:endParaRPr lang="en-US" sz="1700" dirty="0">
              <a:latin typeface="Raleway" pitchFamily="2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lt-LT" sz="1700" dirty="0">
                <a:latin typeface="Raleway" pitchFamily="2" charset="0"/>
              </a:rPr>
              <a:t>• Pokalbio pabaiga 98.8%.</a:t>
            </a:r>
            <a:endParaRPr lang="en-US" sz="1700" dirty="0">
              <a:latin typeface="Raleway" pitchFamily="2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lt-LT" sz="1700" dirty="0">
              <a:latin typeface="Raleway" pitchFamily="2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lt-LT" sz="1700" dirty="0">
                <a:latin typeface="Raleway" pitchFamily="2" charset="0"/>
              </a:rPr>
              <a:t>3. </a:t>
            </a:r>
            <a:r>
              <a:rPr lang="lt-LT" sz="1700" b="1" dirty="0">
                <a:latin typeface="Raleway" pitchFamily="2" charset="0"/>
              </a:rPr>
              <a:t>Asmenų aptarnavimo ir konsultavimo kokybės lygis buvo įvertintas kaip aukštas </a:t>
            </a:r>
            <a:r>
              <a:rPr lang="lt-LT" sz="1700" dirty="0">
                <a:latin typeface="Raleway" pitchFamily="2" charset="0"/>
              </a:rPr>
              <a:t>pagal vieną vertinimo kriterijų – atsakymas į klausimus 100% </a:t>
            </a:r>
            <a:endParaRPr lang="en-US" sz="1700" dirty="0">
              <a:latin typeface="Raleway" pitchFamily="2" charset="0"/>
            </a:endParaRPr>
          </a:p>
        </p:txBody>
      </p:sp>
      <p:grpSp>
        <p:nvGrpSpPr>
          <p:cNvPr id="2" name="Google Shape;401;p20">
            <a:extLst>
              <a:ext uri="{FF2B5EF4-FFF2-40B4-BE49-F238E27FC236}">
                <a16:creationId xmlns:a16="http://schemas.microsoft.com/office/drawing/2014/main" id="{00578A0E-CBD7-F17C-900E-6D59E54B8D03}"/>
              </a:ext>
            </a:extLst>
          </p:cNvPr>
          <p:cNvGrpSpPr/>
          <p:nvPr/>
        </p:nvGrpSpPr>
        <p:grpSpPr>
          <a:xfrm>
            <a:off x="230878" y="244281"/>
            <a:ext cx="1278212" cy="1278170"/>
            <a:chOff x="230878" y="244281"/>
            <a:chExt cx="1278212" cy="1278170"/>
          </a:xfrm>
        </p:grpSpPr>
        <p:sp>
          <p:nvSpPr>
            <p:cNvPr id="3" name="Google Shape;402;p20">
              <a:extLst>
                <a:ext uri="{FF2B5EF4-FFF2-40B4-BE49-F238E27FC236}">
                  <a16:creationId xmlns:a16="http://schemas.microsoft.com/office/drawing/2014/main" id="{91A22448-95C7-3660-A6DD-C48F0503570B}"/>
                </a:ext>
              </a:extLst>
            </p:cNvPr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403;p20">
              <a:extLst>
                <a:ext uri="{FF2B5EF4-FFF2-40B4-BE49-F238E27FC236}">
                  <a16:creationId xmlns:a16="http://schemas.microsoft.com/office/drawing/2014/main" id="{74966990-A470-02A1-68DF-0DC2688B8EA8}"/>
                </a:ext>
              </a:extLst>
            </p:cNvPr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7;p18">
            <a:extLst>
              <a:ext uri="{FF2B5EF4-FFF2-40B4-BE49-F238E27FC236}">
                <a16:creationId xmlns:a16="http://schemas.microsoft.com/office/drawing/2014/main" id="{2ABCA809-CD46-B77D-7FC1-5241324407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59;p8">
            <a:extLst>
              <a:ext uri="{FF2B5EF4-FFF2-40B4-BE49-F238E27FC236}">
                <a16:creationId xmlns:a16="http://schemas.microsoft.com/office/drawing/2014/main" id="{5D4337C8-EC39-A498-1905-C05C2A0F8635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35800283" h="15536545" extrusionOk="0">
                <a:moveTo>
                  <a:pt x="0" y="0"/>
                </a:moveTo>
                <a:lnTo>
                  <a:pt x="0" y="15536545"/>
                </a:lnTo>
                <a:lnTo>
                  <a:pt x="35800283" y="15536545"/>
                </a:lnTo>
                <a:lnTo>
                  <a:pt x="35800283" y="0"/>
                </a:lnTo>
                <a:close/>
              </a:path>
            </a:pathLst>
          </a:custGeom>
          <a:solidFill>
            <a:srgbClr val="7FBC98">
              <a:alpha val="7019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0"/>
          <p:cNvSpPr txBox="1">
            <a:spLocks noGrp="1"/>
          </p:cNvSpPr>
          <p:nvPr>
            <p:ph type="title"/>
          </p:nvPr>
        </p:nvSpPr>
        <p:spPr>
          <a:xfrm>
            <a:off x="3040929" y="220500"/>
            <a:ext cx="753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</a:pPr>
            <a:r>
              <a:rPr lang="en-US" sz="4800" b="1">
                <a:latin typeface="Raleway" pitchFamily="2" charset="0"/>
                <a:ea typeface="Playfair Display"/>
                <a:cs typeface="Playfair Display"/>
                <a:sym typeface="Playfair Display"/>
              </a:rPr>
              <a:t>REKOMENDACIJOS</a:t>
            </a:r>
            <a:endParaRPr sz="4800" b="1">
              <a:latin typeface="Raleway" pitchFamily="2" charset="0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401" name="Google Shape;401;p20"/>
          <p:cNvGrpSpPr/>
          <p:nvPr/>
        </p:nvGrpSpPr>
        <p:grpSpPr>
          <a:xfrm>
            <a:off x="230878" y="244281"/>
            <a:ext cx="1278212" cy="1278170"/>
            <a:chOff x="230878" y="244281"/>
            <a:chExt cx="1278212" cy="1278170"/>
          </a:xfrm>
        </p:grpSpPr>
        <p:sp>
          <p:nvSpPr>
            <p:cNvPr id="402" name="Google Shape;402;p20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20"/>
          <p:cNvSpPr/>
          <p:nvPr/>
        </p:nvSpPr>
        <p:spPr>
          <a:xfrm>
            <a:off x="5312864" y="6971349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0"/>
          <p:cNvSpPr txBox="1"/>
          <p:nvPr/>
        </p:nvSpPr>
        <p:spPr>
          <a:xfrm>
            <a:off x="731850" y="1690700"/>
            <a:ext cx="10728300" cy="44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lt-LT" sz="1700" b="1" dirty="0">
                <a:latin typeface="Raleway" pitchFamily="2" charset="0"/>
              </a:rPr>
              <a:t>1. Tobulinti pirmo kontakto etapą:</a:t>
            </a:r>
            <a:endParaRPr lang="en-US" sz="1700" b="1" dirty="0">
              <a:latin typeface="Raleway" pitchFamily="2" charset="0"/>
            </a:endParaRPr>
          </a:p>
          <a:p>
            <a:r>
              <a:rPr lang="lt-LT" sz="1700" dirty="0">
                <a:latin typeface="Raleway" pitchFamily="2" charset="0"/>
              </a:rPr>
              <a:t>Užtikrinti, kad kiekvienas darbuotojas pasisveikintų, prisistatytų vardu ir pasakytų įmonės pavadinimą. Taip pat daugiau dėmesio skirti pozityviam tono pasirinkimui pirmomis pokalbio sekundėmis.</a:t>
            </a:r>
          </a:p>
          <a:p>
            <a:endParaRPr lang="lt-LT" sz="1700" dirty="0">
              <a:latin typeface="Raleway" pitchFamily="2" charset="0"/>
            </a:endParaRPr>
          </a:p>
          <a:p>
            <a:r>
              <a:rPr lang="lt-LT" sz="1700" b="1" dirty="0">
                <a:latin typeface="Raleway" pitchFamily="2" charset="0"/>
              </a:rPr>
              <a:t>2. Skatinti nuoseklų padėkojimą už skambutį:</a:t>
            </a:r>
            <a:endParaRPr lang="en-US" sz="1700" b="1" dirty="0">
              <a:latin typeface="Raleway" pitchFamily="2" charset="0"/>
            </a:endParaRPr>
          </a:p>
          <a:p>
            <a:r>
              <a:rPr lang="lt-LT" sz="1700" dirty="0">
                <a:latin typeface="Raleway" pitchFamily="2" charset="0"/>
              </a:rPr>
              <a:t>Priminti darbuotojams, kad visada padėkotų klientui pokalbio pabaigoje, net jei konsultacija buvo trumpa ar paprasta.</a:t>
            </a:r>
          </a:p>
          <a:p>
            <a:endParaRPr lang="en-US" sz="1700" dirty="0">
              <a:latin typeface="Raleway" pitchFamily="2" charset="0"/>
            </a:endParaRPr>
          </a:p>
          <a:p>
            <a:pPr lvl="0"/>
            <a:r>
              <a:rPr lang="lt-LT" sz="1700" b="1" dirty="0">
                <a:latin typeface="Raleway" pitchFamily="2" charset="0"/>
              </a:rPr>
              <a:t>3. Pagerinti reagavimą į praleistus skambučius:</a:t>
            </a:r>
            <a:endParaRPr lang="en-US" sz="1700" b="1" dirty="0">
              <a:latin typeface="Raleway" pitchFamily="2" charset="0"/>
            </a:endParaRPr>
          </a:p>
          <a:p>
            <a:r>
              <a:rPr lang="lt-LT" sz="1700" dirty="0">
                <a:latin typeface="Raleway" pitchFamily="2" charset="0"/>
              </a:rPr>
              <a:t>Užtikrinti, kad kiekvienas skambutis, į kurį nepavyko atsiliepti, būtų pastebėtas ir klientui būtų perskambinta. Tai sustiprintų atsakomybės jausmą įmonės viduje ir kliento pasitikėjimą.</a:t>
            </a:r>
          </a:p>
          <a:p>
            <a:endParaRPr lang="en-US" sz="1700" dirty="0">
              <a:latin typeface="Raleway" pitchFamily="2" charset="0"/>
            </a:endParaRPr>
          </a:p>
          <a:p>
            <a:pPr lvl="0"/>
            <a:r>
              <a:rPr lang="lt-LT" sz="1700" b="1" dirty="0">
                <a:latin typeface="Raleway" pitchFamily="2" charset="0"/>
              </a:rPr>
              <a:t>4. Išlaikyti aukštą kokybės lygį:</a:t>
            </a:r>
            <a:endParaRPr lang="en-US" sz="1700" b="1" dirty="0">
              <a:latin typeface="Raleway" pitchFamily="2" charset="0"/>
            </a:endParaRPr>
          </a:p>
          <a:p>
            <a:r>
              <a:rPr lang="lt-LT" sz="1700" dirty="0">
                <a:latin typeface="Raleway" pitchFamily="2" charset="0"/>
              </a:rPr>
              <a:t>Kadangi dauguma rodiklių siekia 100%, svarbu tęsti darbuotojų motyvaciją bei dalintis gerąja praktika, kad šie standartai būtų išlaikyti ir ateityje.</a:t>
            </a:r>
            <a:endParaRPr lang="en-US" sz="1700" dirty="0"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/>
          <p:nvPr/>
        </p:nvSpPr>
        <p:spPr>
          <a:xfrm>
            <a:off x="0" y="0"/>
            <a:ext cx="12192000" cy="5489576"/>
          </a:xfrm>
          <a:custGeom>
            <a:avLst/>
            <a:gdLst/>
            <a:ahLst/>
            <a:cxnLst/>
            <a:rect l="l" t="t" r="r" b="b"/>
            <a:pathLst>
              <a:path w="24384000" h="10352659" extrusionOk="0">
                <a:moveTo>
                  <a:pt x="0" y="0"/>
                </a:moveTo>
                <a:lnTo>
                  <a:pt x="0" y="10352659"/>
                </a:lnTo>
                <a:lnTo>
                  <a:pt x="24384000" y="10352659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37650"/>
            </a:blip>
            <a:stretch>
              <a:fillRect t="-1702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1"/>
          <p:cNvSpPr/>
          <p:nvPr/>
        </p:nvSpPr>
        <p:spPr>
          <a:xfrm>
            <a:off x="0" y="-17112"/>
            <a:ext cx="12192000" cy="5489576"/>
          </a:xfrm>
          <a:custGeom>
            <a:avLst/>
            <a:gdLst/>
            <a:ahLst/>
            <a:cxnLst/>
            <a:rect l="l" t="t" r="r" b="b"/>
            <a:pathLst>
              <a:path w="35800283" h="15536545" extrusionOk="0">
                <a:moveTo>
                  <a:pt x="0" y="0"/>
                </a:moveTo>
                <a:lnTo>
                  <a:pt x="0" y="15536545"/>
                </a:lnTo>
                <a:lnTo>
                  <a:pt x="35800283" y="15536545"/>
                </a:lnTo>
                <a:lnTo>
                  <a:pt x="35800283" y="0"/>
                </a:lnTo>
                <a:close/>
              </a:path>
            </a:pathLst>
          </a:custGeom>
          <a:solidFill>
            <a:srgbClr val="7FBC98">
              <a:alpha val="7019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1"/>
          <p:cNvSpPr/>
          <p:nvPr/>
        </p:nvSpPr>
        <p:spPr>
          <a:xfrm>
            <a:off x="536103" y="1368424"/>
            <a:ext cx="3460749" cy="6350"/>
          </a:xfrm>
          <a:custGeom>
            <a:avLst/>
            <a:gdLst/>
            <a:ahLst/>
            <a:cxnLst/>
            <a:rect l="l" t="t" r="r" b="b"/>
            <a:pathLst>
              <a:path w="10382250" h="19050" extrusionOk="0">
                <a:moveTo>
                  <a:pt x="0" y="0"/>
                </a:moveTo>
                <a:lnTo>
                  <a:pt x="0" y="19050"/>
                </a:lnTo>
                <a:lnTo>
                  <a:pt x="10382250" y="19050"/>
                </a:lnTo>
                <a:lnTo>
                  <a:pt x="10382250" y="0"/>
                </a:lnTo>
                <a:close/>
              </a:path>
            </a:pathLst>
          </a:custGeom>
          <a:solidFill>
            <a:srgbClr val="302E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1"/>
          <p:cNvSpPr/>
          <p:nvPr/>
        </p:nvSpPr>
        <p:spPr>
          <a:xfrm>
            <a:off x="5837530" y="2869266"/>
            <a:ext cx="6354445" cy="2629450"/>
          </a:xfrm>
          <a:custGeom>
            <a:avLst/>
            <a:gdLst/>
            <a:ahLst/>
            <a:cxnLst/>
            <a:rect l="l" t="t" r="r" b="b"/>
            <a:pathLst>
              <a:path w="19063336" h="7888351" extrusionOk="0">
                <a:moveTo>
                  <a:pt x="7586472" y="0"/>
                </a:moveTo>
                <a:lnTo>
                  <a:pt x="7586472" y="3936365"/>
                </a:lnTo>
                <a:lnTo>
                  <a:pt x="0" y="3936365"/>
                </a:lnTo>
                <a:lnTo>
                  <a:pt x="0" y="7289165"/>
                </a:lnTo>
                <a:lnTo>
                  <a:pt x="7586472" y="7289165"/>
                </a:lnTo>
                <a:lnTo>
                  <a:pt x="7586472" y="7888351"/>
                </a:lnTo>
                <a:lnTo>
                  <a:pt x="19063336" y="7888351"/>
                </a:lnTo>
                <a:lnTo>
                  <a:pt x="19063336" y="0"/>
                </a:lnTo>
                <a:close/>
              </a:path>
            </a:pathLst>
          </a:custGeom>
          <a:solidFill>
            <a:srgbClr val="F2F4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1"/>
          <p:cNvSpPr/>
          <p:nvPr/>
        </p:nvSpPr>
        <p:spPr>
          <a:xfrm>
            <a:off x="4540585" y="-39341"/>
            <a:ext cx="7651433" cy="5607050"/>
          </a:xfrm>
          <a:custGeom>
            <a:avLst/>
            <a:gdLst/>
            <a:ahLst/>
            <a:cxnLst/>
            <a:rect l="l" t="t" r="r" b="b"/>
            <a:pathLst>
              <a:path w="15302864" h="11214100" extrusionOk="0">
                <a:moveTo>
                  <a:pt x="0" y="0"/>
                </a:moveTo>
                <a:lnTo>
                  <a:pt x="0" y="11214100"/>
                </a:lnTo>
                <a:lnTo>
                  <a:pt x="15302864" y="11214100"/>
                </a:lnTo>
                <a:lnTo>
                  <a:pt x="1530286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1"/>
          <p:cNvSpPr/>
          <p:nvPr/>
        </p:nvSpPr>
        <p:spPr>
          <a:xfrm>
            <a:off x="698191" y="6262797"/>
            <a:ext cx="3743410" cy="25400"/>
          </a:xfrm>
          <a:custGeom>
            <a:avLst/>
            <a:gdLst/>
            <a:ahLst/>
            <a:cxnLst/>
            <a:rect l="l" t="t" r="r" b="b"/>
            <a:pathLst>
              <a:path w="11230229" h="76200" extrusionOk="0">
                <a:moveTo>
                  <a:pt x="0" y="0"/>
                </a:moveTo>
                <a:lnTo>
                  <a:pt x="0" y="76200"/>
                </a:lnTo>
                <a:lnTo>
                  <a:pt x="3980180" y="76200"/>
                </a:lnTo>
                <a:lnTo>
                  <a:pt x="3980180" y="0"/>
                </a:lnTo>
                <a:close/>
                <a:moveTo>
                  <a:pt x="4198112" y="0"/>
                </a:moveTo>
                <a:lnTo>
                  <a:pt x="4198112" y="76200"/>
                </a:lnTo>
                <a:lnTo>
                  <a:pt x="4554728" y="76200"/>
                </a:lnTo>
                <a:lnTo>
                  <a:pt x="4554728" y="0"/>
                </a:lnTo>
                <a:close/>
                <a:moveTo>
                  <a:pt x="4772660" y="0"/>
                </a:moveTo>
                <a:lnTo>
                  <a:pt x="4772660" y="76200"/>
                </a:lnTo>
                <a:lnTo>
                  <a:pt x="6362192" y="76200"/>
                </a:lnTo>
                <a:lnTo>
                  <a:pt x="6362192" y="0"/>
                </a:lnTo>
                <a:close/>
                <a:moveTo>
                  <a:pt x="6600063" y="0"/>
                </a:moveTo>
                <a:lnTo>
                  <a:pt x="6600063" y="76200"/>
                </a:lnTo>
                <a:lnTo>
                  <a:pt x="8598408" y="76200"/>
                </a:lnTo>
                <a:lnTo>
                  <a:pt x="8598408" y="0"/>
                </a:lnTo>
                <a:close/>
                <a:moveTo>
                  <a:pt x="8906637" y="0"/>
                </a:moveTo>
                <a:lnTo>
                  <a:pt x="8906637" y="76200"/>
                </a:lnTo>
                <a:lnTo>
                  <a:pt x="11230229" y="76200"/>
                </a:lnTo>
                <a:lnTo>
                  <a:pt x="112302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6" name="Google Shape;416;p21"/>
          <p:cNvGrpSpPr/>
          <p:nvPr/>
        </p:nvGrpSpPr>
        <p:grpSpPr>
          <a:xfrm>
            <a:off x="10193023" y="5864662"/>
            <a:ext cx="587290" cy="587290"/>
            <a:chOff x="63500" y="63500"/>
            <a:chExt cx="1761871" cy="1761871"/>
          </a:xfrm>
        </p:grpSpPr>
        <p:sp>
          <p:nvSpPr>
            <p:cNvPr id="417" name="Google Shape;417;p21"/>
            <p:cNvSpPr/>
            <p:nvPr/>
          </p:nvSpPr>
          <p:spPr>
            <a:xfrm>
              <a:off x="63500" y="63500"/>
              <a:ext cx="1761871" cy="1761871"/>
            </a:xfrm>
            <a:custGeom>
              <a:avLst/>
              <a:gdLst/>
              <a:ahLst/>
              <a:cxnLst/>
              <a:rect l="l" t="t" r="r" b="b"/>
              <a:pathLst>
                <a:path w="1761871" h="1761871" extrusionOk="0">
                  <a:moveTo>
                    <a:pt x="880999" y="0"/>
                  </a:moveTo>
                  <a:cubicBezTo>
                    <a:pt x="394462" y="0"/>
                    <a:pt x="0" y="394462"/>
                    <a:pt x="0" y="880999"/>
                  </a:cubicBezTo>
                  <a:cubicBezTo>
                    <a:pt x="0" y="1176782"/>
                    <a:pt x="145796" y="1438529"/>
                    <a:pt x="369570" y="1598295"/>
                  </a:cubicBezTo>
                  <a:cubicBezTo>
                    <a:pt x="406781" y="1624838"/>
                    <a:pt x="445516" y="1648206"/>
                    <a:pt x="485521" y="1668272"/>
                  </a:cubicBezTo>
                  <a:lnTo>
                    <a:pt x="485521" y="1668272"/>
                  </a:lnTo>
                  <a:cubicBezTo>
                    <a:pt x="604393" y="1728089"/>
                    <a:pt x="738759" y="1761871"/>
                    <a:pt x="880999" y="1761871"/>
                  </a:cubicBezTo>
                  <a:cubicBezTo>
                    <a:pt x="1175258" y="1761871"/>
                    <a:pt x="1435862" y="1617472"/>
                    <a:pt x="1595882" y="1395730"/>
                  </a:cubicBezTo>
                  <a:lnTo>
                    <a:pt x="1595882" y="1395730"/>
                  </a:lnTo>
                  <a:cubicBezTo>
                    <a:pt x="1624457" y="1356106"/>
                    <a:pt x="1649349" y="1314704"/>
                    <a:pt x="1670558" y="1271905"/>
                  </a:cubicBezTo>
                  <a:lnTo>
                    <a:pt x="1670558" y="1271905"/>
                  </a:lnTo>
                  <a:cubicBezTo>
                    <a:pt x="1728978" y="1154049"/>
                    <a:pt x="1761871" y="1021334"/>
                    <a:pt x="1761871" y="880872"/>
                  </a:cubicBezTo>
                  <a:cubicBezTo>
                    <a:pt x="1761871" y="394462"/>
                    <a:pt x="1367409" y="0"/>
                    <a:pt x="880999" y="0"/>
                  </a:cubicBezTo>
                  <a:close/>
                </a:path>
              </a:pathLst>
            </a:custGeom>
            <a:solidFill>
              <a:srgbClr val="7FBC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513080" y="402590"/>
              <a:ext cx="883412" cy="844423"/>
            </a:xfrm>
            <a:custGeom>
              <a:avLst/>
              <a:gdLst/>
              <a:ahLst/>
              <a:cxnLst/>
              <a:rect l="l" t="t" r="r" b="b"/>
              <a:pathLst>
                <a:path w="883412" h="844423" extrusionOk="0">
                  <a:moveTo>
                    <a:pt x="883412" y="517779"/>
                  </a:moveTo>
                  <a:lnTo>
                    <a:pt x="883412" y="844423"/>
                  </a:lnTo>
                  <a:lnTo>
                    <a:pt x="694182" y="844423"/>
                  </a:lnTo>
                  <a:lnTo>
                    <a:pt x="694182" y="539750"/>
                  </a:lnTo>
                  <a:cubicBezTo>
                    <a:pt x="694182" y="463042"/>
                    <a:pt x="666877" y="410845"/>
                    <a:pt x="598297" y="410845"/>
                  </a:cubicBezTo>
                  <a:cubicBezTo>
                    <a:pt x="546100" y="410845"/>
                    <a:pt x="514858" y="446024"/>
                    <a:pt x="501015" y="480060"/>
                  </a:cubicBezTo>
                  <a:cubicBezTo>
                    <a:pt x="496062" y="492125"/>
                    <a:pt x="494665" y="509143"/>
                    <a:pt x="494665" y="526161"/>
                  </a:cubicBezTo>
                  <a:lnTo>
                    <a:pt x="494665" y="844423"/>
                  </a:lnTo>
                  <a:lnTo>
                    <a:pt x="305308" y="844423"/>
                  </a:lnTo>
                  <a:cubicBezTo>
                    <a:pt x="305308" y="844423"/>
                    <a:pt x="307848" y="328168"/>
                    <a:pt x="305308" y="274828"/>
                  </a:cubicBezTo>
                  <a:lnTo>
                    <a:pt x="494538" y="274828"/>
                  </a:lnTo>
                  <a:lnTo>
                    <a:pt x="494538" y="355473"/>
                  </a:lnTo>
                  <a:cubicBezTo>
                    <a:pt x="494157" y="356235"/>
                    <a:pt x="493776" y="356870"/>
                    <a:pt x="493522" y="357251"/>
                  </a:cubicBezTo>
                  <a:lnTo>
                    <a:pt x="494538" y="357251"/>
                  </a:lnTo>
                  <a:lnTo>
                    <a:pt x="494538" y="355473"/>
                  </a:lnTo>
                  <a:cubicBezTo>
                    <a:pt x="519811" y="316738"/>
                    <a:pt x="564515" y="261366"/>
                    <a:pt x="665353" y="261366"/>
                  </a:cubicBezTo>
                  <a:cubicBezTo>
                    <a:pt x="789940" y="261366"/>
                    <a:pt x="883412" y="342646"/>
                    <a:pt x="883412" y="517779"/>
                  </a:cubicBezTo>
                  <a:moveTo>
                    <a:pt x="107188" y="0"/>
                  </a:moveTo>
                  <a:cubicBezTo>
                    <a:pt x="42545" y="0"/>
                    <a:pt x="0" y="42672"/>
                    <a:pt x="0" y="98298"/>
                  </a:cubicBezTo>
                  <a:cubicBezTo>
                    <a:pt x="0" y="153035"/>
                    <a:pt x="41148" y="196596"/>
                    <a:pt x="104775" y="196596"/>
                  </a:cubicBezTo>
                  <a:lnTo>
                    <a:pt x="106172" y="196596"/>
                  </a:lnTo>
                  <a:cubicBezTo>
                    <a:pt x="172212" y="196596"/>
                    <a:pt x="213360" y="152908"/>
                    <a:pt x="213360" y="98298"/>
                  </a:cubicBezTo>
                  <a:cubicBezTo>
                    <a:pt x="211582" y="42545"/>
                    <a:pt x="171831" y="0"/>
                    <a:pt x="107188" y="0"/>
                  </a:cubicBezTo>
                  <a:moveTo>
                    <a:pt x="10922" y="844423"/>
                  </a:moveTo>
                  <a:lnTo>
                    <a:pt x="200533" y="844423"/>
                  </a:lnTo>
                  <a:lnTo>
                    <a:pt x="200533" y="274828"/>
                  </a:lnTo>
                  <a:lnTo>
                    <a:pt x="11303" y="274828"/>
                  </a:lnTo>
                  <a:lnTo>
                    <a:pt x="11303" y="844423"/>
                  </a:lnTo>
                  <a:lnTo>
                    <a:pt x="10922" y="8444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21"/>
          <p:cNvGrpSpPr/>
          <p:nvPr/>
        </p:nvGrpSpPr>
        <p:grpSpPr>
          <a:xfrm>
            <a:off x="10891118" y="5864662"/>
            <a:ext cx="596984" cy="587290"/>
            <a:chOff x="63500" y="63500"/>
            <a:chExt cx="1790954" cy="1761871"/>
          </a:xfrm>
        </p:grpSpPr>
        <p:sp>
          <p:nvSpPr>
            <p:cNvPr id="420" name="Google Shape;420;p21"/>
            <p:cNvSpPr/>
            <p:nvPr/>
          </p:nvSpPr>
          <p:spPr>
            <a:xfrm>
              <a:off x="63500" y="63500"/>
              <a:ext cx="1790954" cy="1761871"/>
            </a:xfrm>
            <a:custGeom>
              <a:avLst/>
              <a:gdLst/>
              <a:ahLst/>
              <a:cxnLst/>
              <a:rect l="l" t="t" r="r" b="b"/>
              <a:pathLst>
                <a:path w="1790954" h="1761871" extrusionOk="0">
                  <a:moveTo>
                    <a:pt x="880999" y="0"/>
                  </a:moveTo>
                  <a:cubicBezTo>
                    <a:pt x="394462" y="0"/>
                    <a:pt x="0" y="394081"/>
                    <a:pt x="0" y="880237"/>
                  </a:cubicBezTo>
                  <a:cubicBezTo>
                    <a:pt x="0" y="1123696"/>
                    <a:pt x="98933" y="1344041"/>
                    <a:pt x="258826" y="1503426"/>
                  </a:cubicBezTo>
                  <a:lnTo>
                    <a:pt x="258191" y="1504061"/>
                  </a:lnTo>
                  <a:cubicBezTo>
                    <a:pt x="430276" y="1675892"/>
                    <a:pt x="655574" y="1761871"/>
                    <a:pt x="880999" y="1761871"/>
                  </a:cubicBezTo>
                  <a:cubicBezTo>
                    <a:pt x="1106424" y="1761871"/>
                    <a:pt x="1331722" y="1675892"/>
                    <a:pt x="1503807" y="1504061"/>
                  </a:cubicBezTo>
                  <a:cubicBezTo>
                    <a:pt x="1708023" y="1300099"/>
                    <a:pt x="1790954" y="1020826"/>
                    <a:pt x="1752854" y="755650"/>
                  </a:cubicBezTo>
                  <a:lnTo>
                    <a:pt x="1752854" y="755650"/>
                  </a:lnTo>
                  <a:cubicBezTo>
                    <a:pt x="1692402" y="328549"/>
                    <a:pt x="1325118" y="0"/>
                    <a:pt x="880999" y="0"/>
                  </a:cubicBezTo>
                  <a:close/>
                </a:path>
              </a:pathLst>
            </a:custGeom>
            <a:solidFill>
              <a:srgbClr val="7FBC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682117" y="408940"/>
              <a:ext cx="500507" cy="1072388"/>
            </a:xfrm>
            <a:custGeom>
              <a:avLst/>
              <a:gdLst/>
              <a:ahLst/>
              <a:cxnLst/>
              <a:rect l="l" t="t" r="r" b="b"/>
              <a:pathLst>
                <a:path w="500507" h="1072388" extrusionOk="0">
                  <a:moveTo>
                    <a:pt x="108204" y="207772"/>
                  </a:moveTo>
                  <a:lnTo>
                    <a:pt x="108204" y="355473"/>
                  </a:lnTo>
                  <a:lnTo>
                    <a:pt x="0" y="355473"/>
                  </a:lnTo>
                  <a:lnTo>
                    <a:pt x="0" y="535813"/>
                  </a:lnTo>
                  <a:lnTo>
                    <a:pt x="108331" y="535813"/>
                  </a:lnTo>
                  <a:lnTo>
                    <a:pt x="108331" y="1072388"/>
                  </a:lnTo>
                  <a:lnTo>
                    <a:pt x="330581" y="1072388"/>
                  </a:lnTo>
                  <a:lnTo>
                    <a:pt x="330581" y="535813"/>
                  </a:lnTo>
                  <a:lnTo>
                    <a:pt x="479679" y="535813"/>
                  </a:lnTo>
                  <a:cubicBezTo>
                    <a:pt x="479679" y="535813"/>
                    <a:pt x="493522" y="449199"/>
                    <a:pt x="500253" y="354711"/>
                  </a:cubicBezTo>
                  <a:cubicBezTo>
                    <a:pt x="480695" y="354711"/>
                    <a:pt x="331216" y="354711"/>
                    <a:pt x="331216" y="354711"/>
                  </a:cubicBezTo>
                  <a:cubicBezTo>
                    <a:pt x="331216" y="354711"/>
                    <a:pt x="331216" y="249555"/>
                    <a:pt x="331216" y="231140"/>
                  </a:cubicBezTo>
                  <a:cubicBezTo>
                    <a:pt x="331216" y="212725"/>
                    <a:pt x="355346" y="187833"/>
                    <a:pt x="379476" y="187833"/>
                  </a:cubicBezTo>
                  <a:lnTo>
                    <a:pt x="500507" y="187833"/>
                  </a:lnTo>
                  <a:cubicBezTo>
                    <a:pt x="500507" y="163322"/>
                    <a:pt x="500507" y="78486"/>
                    <a:pt x="500507" y="0"/>
                  </a:cubicBezTo>
                  <a:cubicBezTo>
                    <a:pt x="438023" y="0"/>
                    <a:pt x="367030" y="0"/>
                    <a:pt x="335788" y="0"/>
                  </a:cubicBezTo>
                  <a:cubicBezTo>
                    <a:pt x="102870" y="0"/>
                    <a:pt x="108204" y="180721"/>
                    <a:pt x="108204" y="2077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21"/>
          <p:cNvSpPr txBox="1"/>
          <p:nvPr/>
        </p:nvSpPr>
        <p:spPr>
          <a:xfrm>
            <a:off x="536103" y="599086"/>
            <a:ext cx="3121497" cy="62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rgbClr val="302E2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Kontaktai</a:t>
            </a:r>
            <a:endParaRPr sz="3733" b="1">
              <a:solidFill>
                <a:srgbClr val="302E2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3" name="Google Shape;423;p21"/>
          <p:cNvSpPr txBox="1"/>
          <p:nvPr/>
        </p:nvSpPr>
        <p:spPr>
          <a:xfrm>
            <a:off x="536103" y="3991747"/>
            <a:ext cx="3333164" cy="40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32"/>
              </a:lnSpc>
            </a:pPr>
            <a:r>
              <a:rPr lang="en-US" sz="1866" dirty="0">
                <a:solidFill>
                  <a:srgbClr val="302E2C"/>
                </a:solidFill>
                <a:latin typeface="Raleway"/>
                <a:ea typeface="Raleway"/>
                <a:cs typeface="Raleway"/>
                <a:sym typeface="Raleway"/>
              </a:rPr>
              <a:t>Mob.tel.</a:t>
            </a:r>
            <a:r>
              <a:rPr lang="lt-LT" sz="1866" dirty="0">
                <a:solidFill>
                  <a:srgbClr val="302E2C"/>
                </a:solidFill>
                <a:latin typeface="Raleway"/>
                <a:ea typeface="Raleway"/>
                <a:cs typeface="Raleway"/>
                <a:sym typeface="Raleway"/>
              </a:rPr>
              <a:t> +</a:t>
            </a:r>
            <a:r>
              <a:rPr lang="en-US" sz="1866" dirty="0">
                <a:solidFill>
                  <a:srgbClr val="302E2C"/>
                </a:solidFill>
                <a:latin typeface="Raleway"/>
              </a:rPr>
              <a:t>37064725401</a:t>
            </a:r>
            <a:endParaRPr sz="1866" dirty="0">
              <a:solidFill>
                <a:srgbClr val="302E2C"/>
              </a:solidFill>
              <a:latin typeface="Raleway"/>
            </a:endParaRPr>
          </a:p>
        </p:txBody>
      </p:sp>
      <p:sp>
        <p:nvSpPr>
          <p:cNvPr id="425" name="Google Shape;425;p21"/>
          <p:cNvSpPr txBox="1"/>
          <p:nvPr/>
        </p:nvSpPr>
        <p:spPr>
          <a:xfrm>
            <a:off x="6451601" y="5982559"/>
            <a:ext cx="3454835" cy="30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6">
                <a:solidFill>
                  <a:srgbClr val="302E2C"/>
                </a:solidFill>
                <a:latin typeface="Raleway"/>
                <a:ea typeface="Raleway"/>
                <a:cs typeface="Raleway"/>
                <a:sym typeface="Raleway"/>
              </a:rPr>
              <a:t>Sekite mus soc. tinkluose:</a:t>
            </a:r>
            <a:endParaRPr/>
          </a:p>
        </p:txBody>
      </p:sp>
      <p:sp>
        <p:nvSpPr>
          <p:cNvPr id="427" name="Google Shape;427;p21"/>
          <p:cNvSpPr txBox="1"/>
          <p:nvPr/>
        </p:nvSpPr>
        <p:spPr>
          <a:xfrm>
            <a:off x="698191" y="5939038"/>
            <a:ext cx="3952541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www.shopperquality.com</a:t>
            </a:r>
            <a:endParaRPr/>
          </a:p>
        </p:txBody>
      </p:sp>
      <p:sp>
        <p:nvSpPr>
          <p:cNvPr id="428" name="Google Shape;428;p21"/>
          <p:cNvSpPr txBox="1"/>
          <p:nvPr/>
        </p:nvSpPr>
        <p:spPr>
          <a:xfrm>
            <a:off x="536103" y="1514754"/>
            <a:ext cx="3551164" cy="67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88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>
                <a:solidFill>
                  <a:srgbClr val="302E2C"/>
                </a:solidFill>
                <a:latin typeface="Raleway"/>
                <a:ea typeface="Raleway"/>
                <a:cs typeface="Raleway"/>
                <a:sym typeface="Raleway"/>
              </a:rPr>
              <a:t>Shopper Quality Group Lietuvos filialas</a:t>
            </a:r>
            <a:endParaRPr sz="2133" b="1">
              <a:solidFill>
                <a:srgbClr val="302E2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4" name="Google Shape;424;p21"/>
          <p:cNvSpPr txBox="1"/>
          <p:nvPr/>
        </p:nvSpPr>
        <p:spPr>
          <a:xfrm>
            <a:off x="536102" y="2457882"/>
            <a:ext cx="4721697" cy="148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86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66" b="1" dirty="0">
                <a:solidFill>
                  <a:srgbClr val="302E2C"/>
                </a:solidFill>
                <a:latin typeface="Raleway"/>
                <a:ea typeface="Raleway"/>
                <a:cs typeface="Raleway"/>
                <a:sym typeface="Raleway"/>
              </a:rPr>
              <a:t>Kristina Zalevskaja</a:t>
            </a:r>
            <a:r>
              <a:rPr lang="en-US" sz="1866" b="1" dirty="0">
                <a:solidFill>
                  <a:srgbClr val="302E2C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66" dirty="0">
              <a:solidFill>
                <a:srgbClr val="302E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286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66" dirty="0">
                <a:solidFill>
                  <a:srgbClr val="302E2C"/>
                </a:solidFill>
                <a:latin typeface="Raleway"/>
                <a:ea typeface="Raleway"/>
                <a:cs typeface="Raleway"/>
                <a:sym typeface="Raleway"/>
              </a:rPr>
              <a:t>Veiklos </a:t>
            </a:r>
            <a:r>
              <a:rPr lang="en-US" sz="1866" dirty="0" err="1">
                <a:solidFill>
                  <a:srgbClr val="302E2C"/>
                </a:solidFill>
                <a:latin typeface="Raleway"/>
                <a:ea typeface="Raleway"/>
                <a:cs typeface="Raleway"/>
                <a:sym typeface="Raleway"/>
              </a:rPr>
              <a:t>vadovė</a:t>
            </a:r>
            <a:endParaRPr dirty="0"/>
          </a:p>
          <a:p>
            <a:pPr marL="0" marR="0" lvl="0" indent="0" algn="just" rtl="0">
              <a:lnSpc>
                <a:spcPct val="12861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dirty="0">
              <a:solidFill>
                <a:srgbClr val="302E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6" dirty="0">
                <a:solidFill>
                  <a:srgbClr val="302E2C"/>
                </a:solidFill>
                <a:latin typeface="Raleway"/>
                <a:ea typeface="Raleway"/>
                <a:cs typeface="Raleway"/>
                <a:sym typeface="Raleway"/>
              </a:rPr>
              <a:t>El. </a:t>
            </a:r>
            <a:r>
              <a:rPr lang="en-US" sz="1866" dirty="0" err="1">
                <a:solidFill>
                  <a:srgbClr val="302E2C"/>
                </a:solidFill>
                <a:latin typeface="Raleway"/>
                <a:ea typeface="Raleway"/>
                <a:cs typeface="Raleway"/>
                <a:sym typeface="Raleway"/>
              </a:rPr>
              <a:t>paštas</a:t>
            </a:r>
            <a:r>
              <a:rPr lang="en-US" sz="1866" dirty="0">
                <a:solidFill>
                  <a:srgbClr val="302E2C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lang="lt-LT" sz="2000" dirty="0">
                <a:solidFill>
                  <a:srgbClr val="302E2C"/>
                </a:solidFill>
                <a:latin typeface="Raleway"/>
                <a:ea typeface="Raleway"/>
                <a:cs typeface="Raleway"/>
                <a:sym typeface="Raleway"/>
              </a:rPr>
              <a:t> kristina</a:t>
            </a:r>
            <a:r>
              <a:rPr lang="en-US" sz="2000" dirty="0">
                <a:solidFill>
                  <a:srgbClr val="302E2C"/>
                </a:solidFill>
                <a:latin typeface="Raleway"/>
                <a:ea typeface="Raleway"/>
                <a:cs typeface="Raleway"/>
                <a:sym typeface="Raleway"/>
              </a:rPr>
              <a:t>@shopperquality.com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5385916" y="365125"/>
            <a:ext cx="5967884" cy="223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</a:pPr>
            <a:r>
              <a:rPr lang="en-US" b="1" dirty="0" err="1">
                <a:latin typeface="Raleway" pitchFamily="2" charset="0"/>
                <a:ea typeface="Playfair Display"/>
                <a:cs typeface="Playfair Display"/>
                <a:sym typeface="Playfair Display"/>
              </a:rPr>
              <a:t>Aptarnavimo</a:t>
            </a:r>
            <a:r>
              <a:rPr lang="en-US" b="1" dirty="0">
                <a:latin typeface="Raleway" pitchFamily="2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b="1" dirty="0" err="1">
                <a:latin typeface="Raleway" pitchFamily="2" charset="0"/>
                <a:ea typeface="Playfair Display"/>
                <a:cs typeface="Playfair Display"/>
                <a:sym typeface="Playfair Display"/>
              </a:rPr>
              <a:t>kokybės</a:t>
            </a:r>
            <a:r>
              <a:rPr lang="en-US" b="1" dirty="0">
                <a:latin typeface="Raleway" pitchFamily="2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b="1" dirty="0" err="1">
                <a:latin typeface="Raleway" pitchFamily="2" charset="0"/>
                <a:ea typeface="Playfair Display"/>
                <a:cs typeface="Playfair Display"/>
                <a:sym typeface="Playfair Display"/>
              </a:rPr>
              <a:t>vertinimo</a:t>
            </a:r>
            <a:r>
              <a:rPr lang="en-US" b="1" dirty="0">
                <a:latin typeface="Raleway" pitchFamily="2" charset="0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b="1" dirty="0" err="1">
                <a:latin typeface="Raleway" pitchFamily="2" charset="0"/>
                <a:ea typeface="Playfair Display"/>
                <a:cs typeface="Playfair Display"/>
                <a:sym typeface="Playfair Display"/>
              </a:rPr>
              <a:t>kriterijai</a:t>
            </a:r>
            <a:endParaRPr b="1" dirty="0">
              <a:latin typeface="Raleway" pitchFamily="2" charset="0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19" name="Google Shape;119;p3"/>
          <p:cNvGrpSpPr/>
          <p:nvPr/>
        </p:nvGrpSpPr>
        <p:grpSpPr>
          <a:xfrm>
            <a:off x="823058" y="19144"/>
            <a:ext cx="2959018" cy="6857999"/>
            <a:chOff x="4110816" y="-15668"/>
            <a:chExt cx="2959018" cy="6857999"/>
          </a:xfrm>
        </p:grpSpPr>
        <p:sp>
          <p:nvSpPr>
            <p:cNvPr id="120" name="Google Shape;120;p3"/>
            <p:cNvSpPr/>
            <p:nvPr/>
          </p:nvSpPr>
          <p:spPr>
            <a:xfrm>
              <a:off x="4110816" y="-15668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DAEFE2"/>
                </a:gs>
                <a:gs pos="75000">
                  <a:srgbClr val="DAEFE2"/>
                </a:gs>
                <a:gs pos="87500">
                  <a:srgbClr val="D4EDDD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166254" y="3900339"/>
              <a:ext cx="903580" cy="8976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FE2"/>
                </a:gs>
                <a:gs pos="75000">
                  <a:srgbClr val="DAEFE2"/>
                </a:gs>
                <a:gs pos="87500">
                  <a:srgbClr val="D4EDDD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1</a:t>
              </a:r>
              <a:endParaRPr sz="54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128056" y="-12192"/>
            <a:ext cx="3090835" cy="6857999"/>
            <a:chOff x="2442659" y="-24051"/>
            <a:chExt cx="3090835" cy="6857999"/>
          </a:xfrm>
        </p:grpSpPr>
        <p:sp>
          <p:nvSpPr>
            <p:cNvPr id="123" name="Google Shape;123;p3"/>
            <p:cNvSpPr/>
            <p:nvPr/>
          </p:nvSpPr>
          <p:spPr>
            <a:xfrm>
              <a:off x="2442659" y="-24051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75000">
                  <a:srgbClr val="9AB0A2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617170" y="2956020"/>
              <a:ext cx="916324" cy="89764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75000">
                  <a:srgbClr val="9AB0A2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2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-455551" y="19144"/>
            <a:ext cx="3039977" cy="6857999"/>
            <a:chOff x="3302350" y="-13905"/>
            <a:chExt cx="3039977" cy="6857999"/>
          </a:xfrm>
        </p:grpSpPr>
        <p:sp>
          <p:nvSpPr>
            <p:cNvPr id="126" name="Google Shape;126;p3"/>
            <p:cNvSpPr/>
            <p:nvPr/>
          </p:nvSpPr>
          <p:spPr>
            <a:xfrm>
              <a:off x="3302350" y="-13905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425496" y="2135831"/>
              <a:ext cx="916831" cy="9445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3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-1090015" y="-3475"/>
            <a:ext cx="3141691" cy="6857999"/>
            <a:chOff x="1632773" y="-19144"/>
            <a:chExt cx="3141691" cy="6857999"/>
          </a:xfrm>
        </p:grpSpPr>
        <p:sp>
          <p:nvSpPr>
            <p:cNvPr id="129" name="Google Shape;129;p3"/>
            <p:cNvSpPr/>
            <p:nvPr/>
          </p:nvSpPr>
          <p:spPr>
            <a:xfrm>
              <a:off x="1632773" y="-19144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806776" y="1284860"/>
              <a:ext cx="967688" cy="9445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4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-1539923" y="-19143"/>
            <a:ext cx="3205800" cy="6857999"/>
            <a:chOff x="0" y="-19143"/>
            <a:chExt cx="3205800" cy="6857999"/>
          </a:xfrm>
        </p:grpSpPr>
        <p:sp>
          <p:nvSpPr>
            <p:cNvPr id="132" name="Google Shape;132;p3"/>
            <p:cNvSpPr/>
            <p:nvPr/>
          </p:nvSpPr>
          <p:spPr>
            <a:xfrm>
              <a:off x="0" y="-19143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solidFill>
              <a:srgbClr val="7FBC98">
                <a:alpha val="7019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247892" y="584609"/>
              <a:ext cx="957908" cy="792135"/>
            </a:xfrm>
            <a:prstGeom prst="roundRect">
              <a:avLst>
                <a:gd name="adj" fmla="val 16667"/>
              </a:avLst>
            </a:prstGeom>
            <a:solidFill>
              <a:srgbClr val="6F9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5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10785806" y="5469424"/>
            <a:ext cx="1278212" cy="1278170"/>
            <a:chOff x="230878" y="244281"/>
            <a:chExt cx="1278212" cy="1278170"/>
          </a:xfrm>
        </p:grpSpPr>
        <p:sp>
          <p:nvSpPr>
            <p:cNvPr id="135" name="Google Shape;135;p3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DB637702-1077-5FFA-6147-504EF725483C}"/>
              </a:ext>
            </a:extLst>
          </p:cNvPr>
          <p:cNvSpPr/>
          <p:nvPr/>
        </p:nvSpPr>
        <p:spPr>
          <a:xfrm>
            <a:off x="-1090015" y="1"/>
            <a:ext cx="13282015" cy="6857999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4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4"/>
          <p:cNvGrpSpPr/>
          <p:nvPr/>
        </p:nvGrpSpPr>
        <p:grpSpPr>
          <a:xfrm>
            <a:off x="1083988" y="0"/>
            <a:ext cx="11144529" cy="6857999"/>
            <a:chOff x="4110816" y="-15668"/>
            <a:chExt cx="2959018" cy="6857999"/>
          </a:xfrm>
        </p:grpSpPr>
        <p:sp>
          <p:nvSpPr>
            <p:cNvPr id="143" name="Google Shape;143;p4"/>
            <p:cNvSpPr/>
            <p:nvPr/>
          </p:nvSpPr>
          <p:spPr>
            <a:xfrm>
              <a:off x="4110816" y="-15668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DAEFE2"/>
                </a:gs>
                <a:gs pos="75000">
                  <a:srgbClr val="DAEFE2"/>
                </a:gs>
                <a:gs pos="87500">
                  <a:srgbClr val="D4EDDD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66254" y="3900339"/>
              <a:ext cx="903580" cy="8976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FE2"/>
                </a:gs>
                <a:gs pos="75000">
                  <a:srgbClr val="DAEFE2"/>
                </a:gs>
                <a:gs pos="87500">
                  <a:srgbClr val="D4EDDD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1</a:t>
              </a:r>
              <a:endParaRPr sz="54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45" name="Google Shape;145;p4"/>
          <p:cNvGrpSpPr/>
          <p:nvPr/>
        </p:nvGrpSpPr>
        <p:grpSpPr>
          <a:xfrm>
            <a:off x="128056" y="-12192"/>
            <a:ext cx="3090835" cy="6857999"/>
            <a:chOff x="2442659" y="-24051"/>
            <a:chExt cx="3090835" cy="6857999"/>
          </a:xfrm>
        </p:grpSpPr>
        <p:sp>
          <p:nvSpPr>
            <p:cNvPr id="146" name="Google Shape;146;p4"/>
            <p:cNvSpPr/>
            <p:nvPr/>
          </p:nvSpPr>
          <p:spPr>
            <a:xfrm>
              <a:off x="2442659" y="-24051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75000">
                  <a:srgbClr val="9AB0A2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4617170" y="2956020"/>
              <a:ext cx="916324" cy="89764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75000">
                  <a:srgbClr val="9AB0A2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2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48" name="Google Shape;148;p4"/>
          <p:cNvGrpSpPr/>
          <p:nvPr/>
        </p:nvGrpSpPr>
        <p:grpSpPr>
          <a:xfrm>
            <a:off x="-455551" y="19144"/>
            <a:ext cx="3039977" cy="6857999"/>
            <a:chOff x="3302350" y="-13905"/>
            <a:chExt cx="3039977" cy="6857999"/>
          </a:xfrm>
        </p:grpSpPr>
        <p:sp>
          <p:nvSpPr>
            <p:cNvPr id="149" name="Google Shape;149;p4"/>
            <p:cNvSpPr/>
            <p:nvPr/>
          </p:nvSpPr>
          <p:spPr>
            <a:xfrm>
              <a:off x="3302350" y="-13905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5425496" y="2135831"/>
              <a:ext cx="916831" cy="9445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3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51" name="Google Shape;151;p4"/>
          <p:cNvGrpSpPr/>
          <p:nvPr/>
        </p:nvGrpSpPr>
        <p:grpSpPr>
          <a:xfrm>
            <a:off x="-1090015" y="-3475"/>
            <a:ext cx="3141691" cy="6857999"/>
            <a:chOff x="1632773" y="-19144"/>
            <a:chExt cx="3141691" cy="6857999"/>
          </a:xfrm>
        </p:grpSpPr>
        <p:sp>
          <p:nvSpPr>
            <p:cNvPr id="152" name="Google Shape;152;p4"/>
            <p:cNvSpPr/>
            <p:nvPr/>
          </p:nvSpPr>
          <p:spPr>
            <a:xfrm>
              <a:off x="1632773" y="-19144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806776" y="1284860"/>
              <a:ext cx="967688" cy="9445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4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54" name="Google Shape;154;p4"/>
          <p:cNvGrpSpPr/>
          <p:nvPr/>
        </p:nvGrpSpPr>
        <p:grpSpPr>
          <a:xfrm>
            <a:off x="-1090025" y="-19143"/>
            <a:ext cx="2755902" cy="6857999"/>
            <a:chOff x="0" y="-19143"/>
            <a:chExt cx="3205800" cy="6857999"/>
          </a:xfrm>
        </p:grpSpPr>
        <p:sp>
          <p:nvSpPr>
            <p:cNvPr id="155" name="Google Shape;155;p4"/>
            <p:cNvSpPr/>
            <p:nvPr/>
          </p:nvSpPr>
          <p:spPr>
            <a:xfrm>
              <a:off x="0" y="-19143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solidFill>
              <a:srgbClr val="7FBC98">
                <a:alpha val="7019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247892" y="584609"/>
              <a:ext cx="957908" cy="792135"/>
            </a:xfrm>
            <a:prstGeom prst="roundRect">
              <a:avLst>
                <a:gd name="adj" fmla="val 16667"/>
              </a:avLst>
            </a:prstGeom>
            <a:solidFill>
              <a:srgbClr val="6F9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5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3613733" y="258045"/>
            <a:ext cx="5967884" cy="223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</a:pPr>
            <a:r>
              <a:rPr lang="en-US" b="1">
                <a:latin typeface="Raleway" pitchFamily="2" charset="0"/>
                <a:ea typeface="Playfair Display"/>
                <a:cs typeface="Playfair Display"/>
                <a:sym typeface="Playfair Display"/>
              </a:rPr>
              <a:t>Pirmas kontaktas</a:t>
            </a:r>
            <a:endParaRPr b="1">
              <a:latin typeface="Raleway" pitchFamily="2" charset="0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3469781" y="2075413"/>
            <a:ext cx="6111836" cy="330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Char char="●"/>
            </a:pPr>
            <a:r>
              <a:rPr lang="en-US" sz="19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 pavyko prisiskambinti iš pirmo karto? </a:t>
            </a:r>
            <a:endParaRPr sz="1500">
              <a:latin typeface="Raleway" pitchFamily="2" charset="0"/>
            </a:endParaRPr>
          </a:p>
          <a:p>
            <a:pPr marL="457200" marR="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Char char="●"/>
            </a:pPr>
            <a:r>
              <a:rPr lang="en-US" sz="19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Jeigu iš pirmo karto prisiskambinti nepavyko, ar Jums buvo perskambinta? </a:t>
            </a:r>
            <a:endParaRPr sz="1500">
              <a:latin typeface="Raleway" pitchFamily="2" charset="0"/>
            </a:endParaRPr>
          </a:p>
          <a:p>
            <a:pPr marL="457200" marR="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Char char="●"/>
            </a:pPr>
            <a:r>
              <a:rPr lang="en-US" sz="19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 darbuotojas (-a) su Jumis pasisveikino ir prisistatė vardu, įmone? </a:t>
            </a:r>
            <a:endParaRPr sz="1900">
              <a:solidFill>
                <a:schemeClr val="dk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marR="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Char char="●"/>
            </a:pPr>
            <a:r>
              <a:rPr lang="en-US" sz="19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 darbuotojas (-a) pokalbį pradėjo pozityviai?</a:t>
            </a:r>
            <a:endParaRPr sz="1900">
              <a:solidFill>
                <a:schemeClr val="dk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-1090025" y="1915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4"/>
          <p:cNvGrpSpPr/>
          <p:nvPr/>
        </p:nvGrpSpPr>
        <p:grpSpPr>
          <a:xfrm>
            <a:off x="10785806" y="5469424"/>
            <a:ext cx="1278212" cy="1278170"/>
            <a:chOff x="230878" y="244281"/>
            <a:chExt cx="1278212" cy="1278170"/>
          </a:xfrm>
        </p:grpSpPr>
        <p:sp>
          <p:nvSpPr>
            <p:cNvPr id="161" name="Google Shape;161;p4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>
            <a:off x="1083988" y="0"/>
            <a:ext cx="11144529" cy="6857999"/>
            <a:chOff x="4110816" y="-15668"/>
            <a:chExt cx="2959018" cy="6857999"/>
          </a:xfrm>
        </p:grpSpPr>
        <p:sp>
          <p:nvSpPr>
            <p:cNvPr id="169" name="Google Shape;169;p5"/>
            <p:cNvSpPr/>
            <p:nvPr/>
          </p:nvSpPr>
          <p:spPr>
            <a:xfrm>
              <a:off x="4110816" y="-15668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DAEFE2"/>
                </a:gs>
                <a:gs pos="75000">
                  <a:srgbClr val="DAEFE2"/>
                </a:gs>
                <a:gs pos="87500">
                  <a:srgbClr val="D4EDDD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166254" y="3900339"/>
              <a:ext cx="903580" cy="8976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FE2"/>
                </a:gs>
                <a:gs pos="75000">
                  <a:srgbClr val="DAEFE2"/>
                </a:gs>
                <a:gs pos="87500">
                  <a:srgbClr val="D4EDDD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1</a:t>
              </a:r>
              <a:endParaRPr sz="54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1360892" y="-110407"/>
            <a:ext cx="11909915" cy="6857999"/>
            <a:chOff x="2442659" y="-24051"/>
            <a:chExt cx="3090835" cy="6857999"/>
          </a:xfrm>
        </p:grpSpPr>
        <p:sp>
          <p:nvSpPr>
            <p:cNvPr id="172" name="Google Shape;172;p5"/>
            <p:cNvSpPr/>
            <p:nvPr/>
          </p:nvSpPr>
          <p:spPr>
            <a:xfrm>
              <a:off x="2442659" y="-24051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75000">
                  <a:srgbClr val="9AB0A2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617170" y="2956020"/>
              <a:ext cx="916324" cy="89764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75000">
                  <a:srgbClr val="9AB0A2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2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-455551" y="19144"/>
            <a:ext cx="3039977" cy="6857999"/>
            <a:chOff x="3302350" y="-13905"/>
            <a:chExt cx="3039977" cy="6857999"/>
          </a:xfrm>
        </p:grpSpPr>
        <p:sp>
          <p:nvSpPr>
            <p:cNvPr id="175" name="Google Shape;175;p5"/>
            <p:cNvSpPr/>
            <p:nvPr/>
          </p:nvSpPr>
          <p:spPr>
            <a:xfrm>
              <a:off x="3302350" y="-13905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5425496" y="2135831"/>
              <a:ext cx="916831" cy="9445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3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-1090015" y="-3475"/>
            <a:ext cx="3141691" cy="6857999"/>
            <a:chOff x="1632773" y="-19144"/>
            <a:chExt cx="3141691" cy="6857999"/>
          </a:xfrm>
        </p:grpSpPr>
        <p:sp>
          <p:nvSpPr>
            <p:cNvPr id="178" name="Google Shape;178;p5"/>
            <p:cNvSpPr/>
            <p:nvPr/>
          </p:nvSpPr>
          <p:spPr>
            <a:xfrm>
              <a:off x="1632773" y="-19144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806776" y="1284860"/>
              <a:ext cx="967688" cy="9445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4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>
            <a:off x="-1539923" y="-19143"/>
            <a:ext cx="3205800" cy="6857999"/>
            <a:chOff x="0" y="-19143"/>
            <a:chExt cx="3205800" cy="6857999"/>
          </a:xfrm>
        </p:grpSpPr>
        <p:sp>
          <p:nvSpPr>
            <p:cNvPr id="181" name="Google Shape;181;p5"/>
            <p:cNvSpPr/>
            <p:nvPr/>
          </p:nvSpPr>
          <p:spPr>
            <a:xfrm>
              <a:off x="0" y="-19143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solidFill>
              <a:srgbClr val="7FBC98">
                <a:alpha val="7019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247892" y="584609"/>
              <a:ext cx="957908" cy="792135"/>
            </a:xfrm>
            <a:prstGeom prst="roundRect">
              <a:avLst>
                <a:gd name="adj" fmla="val 16667"/>
              </a:avLst>
            </a:prstGeom>
            <a:solidFill>
              <a:srgbClr val="6F9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5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xfrm>
            <a:off x="2866612" y="158910"/>
            <a:ext cx="6210931" cy="134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"/>
              <a:buNone/>
            </a:pPr>
            <a:r>
              <a:rPr lang="en-US" sz="4000" b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Atsakymas į klausimus</a:t>
            </a:r>
            <a:endParaRPr sz="4000" b="1">
              <a:solidFill>
                <a:schemeClr val="lt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2284001" y="1300529"/>
            <a:ext cx="7376151" cy="483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 darbuotojas (-a) aiškinosi Jūsų poreikį?</a:t>
            </a:r>
            <a:endParaRPr>
              <a:latin typeface="Raleway" pitchFamily="2" charset="0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 darbuotojas (-a) pilnai išsiaiškino Jūsų poreikį? </a:t>
            </a:r>
            <a:endParaRPr>
              <a:latin typeface="Raleway" pitchFamily="2" charset="0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 darbuotojas (-a) suteikė išsamią, aiškią informaciją?</a:t>
            </a:r>
            <a:endParaRPr>
              <a:latin typeface="Raleway" pitchFamily="2" charset="0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 jautėte, jog darbuotojas (-a) pasitikėjo savimi, atsakinėdamas (-a) į klausimus?</a:t>
            </a:r>
            <a:endParaRPr>
              <a:latin typeface="Raleway" pitchFamily="2" charset="0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 darbuotojas (-a) sugebėjo atsakyti į visus užduotus klausimus? </a:t>
            </a:r>
            <a:endParaRPr sz="1800">
              <a:solidFill>
                <a:schemeClr val="lt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Jeigu darbuotojas (-a) negalėjo atsakyti į visus klausimus, ar pasiūlė/perspėjo, jog perduos Jūsų duomenis kompetetingam kolegai, kuris su Jumis susisieks?</a:t>
            </a:r>
            <a:endParaRPr sz="1800">
              <a:solidFill>
                <a:schemeClr val="lt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 prireikus gauti papildomą informaciją, darbuotojas (-a) nurodė, jog galite kreiptis pas kolegą (-ę) bei nurodė jo (-os) kontaktus?</a:t>
            </a:r>
            <a:endParaRPr sz="1800">
              <a:solidFill>
                <a:schemeClr val="lt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-1090015" y="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5"/>
          <p:cNvGrpSpPr/>
          <p:nvPr/>
        </p:nvGrpSpPr>
        <p:grpSpPr>
          <a:xfrm>
            <a:off x="10785806" y="5469424"/>
            <a:ext cx="1278212" cy="1278170"/>
            <a:chOff x="230878" y="244281"/>
            <a:chExt cx="1278212" cy="1278170"/>
          </a:xfrm>
        </p:grpSpPr>
        <p:sp>
          <p:nvSpPr>
            <p:cNvPr id="187" name="Google Shape;187;p5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6"/>
          <p:cNvGrpSpPr/>
          <p:nvPr/>
        </p:nvGrpSpPr>
        <p:grpSpPr>
          <a:xfrm>
            <a:off x="1083988" y="0"/>
            <a:ext cx="11144529" cy="6857999"/>
            <a:chOff x="4110816" y="-15668"/>
            <a:chExt cx="2959018" cy="6857999"/>
          </a:xfrm>
        </p:grpSpPr>
        <p:sp>
          <p:nvSpPr>
            <p:cNvPr id="195" name="Google Shape;195;p6"/>
            <p:cNvSpPr/>
            <p:nvPr/>
          </p:nvSpPr>
          <p:spPr>
            <a:xfrm>
              <a:off x="4110816" y="-15668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DAEFE2"/>
                </a:gs>
                <a:gs pos="75000">
                  <a:srgbClr val="DAEFE2"/>
                </a:gs>
                <a:gs pos="87500">
                  <a:srgbClr val="D4EDDD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6166254" y="3900339"/>
              <a:ext cx="903580" cy="8976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FE2"/>
                </a:gs>
                <a:gs pos="75000">
                  <a:srgbClr val="DAEFE2"/>
                </a:gs>
                <a:gs pos="87500">
                  <a:srgbClr val="D4EDDD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1</a:t>
              </a:r>
              <a:endParaRPr sz="54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63599" y="19144"/>
            <a:ext cx="11909869" cy="6857999"/>
            <a:chOff x="2442659" y="-24051"/>
            <a:chExt cx="3090835" cy="6857999"/>
          </a:xfrm>
        </p:grpSpPr>
        <p:sp>
          <p:nvSpPr>
            <p:cNvPr id="198" name="Google Shape;198;p6"/>
            <p:cNvSpPr/>
            <p:nvPr/>
          </p:nvSpPr>
          <p:spPr>
            <a:xfrm>
              <a:off x="2442659" y="-24051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75000">
                  <a:srgbClr val="9AB0A2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4617170" y="2956020"/>
              <a:ext cx="916324" cy="89764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75000">
                  <a:srgbClr val="9AB0A2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2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-455551" y="19144"/>
            <a:ext cx="12171929" cy="6857999"/>
            <a:chOff x="3302350" y="-13905"/>
            <a:chExt cx="3039977" cy="6857999"/>
          </a:xfrm>
        </p:grpSpPr>
        <p:sp>
          <p:nvSpPr>
            <p:cNvPr id="201" name="Google Shape;201;p6"/>
            <p:cNvSpPr/>
            <p:nvPr/>
          </p:nvSpPr>
          <p:spPr>
            <a:xfrm>
              <a:off x="3302350" y="-13905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425496" y="2135831"/>
              <a:ext cx="916831" cy="9445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3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03" name="Google Shape;203;p6"/>
          <p:cNvGrpSpPr/>
          <p:nvPr/>
        </p:nvGrpSpPr>
        <p:grpSpPr>
          <a:xfrm>
            <a:off x="-1090015" y="-3475"/>
            <a:ext cx="3141691" cy="6857999"/>
            <a:chOff x="1632773" y="-19144"/>
            <a:chExt cx="3141691" cy="6857999"/>
          </a:xfrm>
        </p:grpSpPr>
        <p:sp>
          <p:nvSpPr>
            <p:cNvPr id="204" name="Google Shape;204;p6"/>
            <p:cNvSpPr/>
            <p:nvPr/>
          </p:nvSpPr>
          <p:spPr>
            <a:xfrm>
              <a:off x="1632773" y="-19144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3806776" y="1284860"/>
              <a:ext cx="967688" cy="9445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4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06" name="Google Shape;206;p6"/>
          <p:cNvGrpSpPr/>
          <p:nvPr/>
        </p:nvGrpSpPr>
        <p:grpSpPr>
          <a:xfrm>
            <a:off x="-1539923" y="-19143"/>
            <a:ext cx="3205800" cy="6857999"/>
            <a:chOff x="0" y="-19143"/>
            <a:chExt cx="3205800" cy="6857999"/>
          </a:xfrm>
        </p:grpSpPr>
        <p:sp>
          <p:nvSpPr>
            <p:cNvPr id="207" name="Google Shape;207;p6"/>
            <p:cNvSpPr/>
            <p:nvPr/>
          </p:nvSpPr>
          <p:spPr>
            <a:xfrm>
              <a:off x="0" y="-19143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solidFill>
              <a:srgbClr val="7FBC98">
                <a:alpha val="7019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2247892" y="584609"/>
              <a:ext cx="957908" cy="792135"/>
            </a:xfrm>
            <a:prstGeom prst="roundRect">
              <a:avLst>
                <a:gd name="adj" fmla="val 16667"/>
              </a:avLst>
            </a:prstGeom>
            <a:solidFill>
              <a:srgbClr val="6F9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5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2285026" y="258045"/>
            <a:ext cx="7539637" cy="134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"/>
              <a:buNone/>
            </a:pPr>
            <a:r>
              <a:rPr lang="en-US" sz="4000" b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Pauzės ir informacijos paieška</a:t>
            </a:r>
            <a:endParaRPr sz="4000" b="1">
              <a:solidFill>
                <a:schemeClr val="lt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1891625" y="2079800"/>
            <a:ext cx="6766800" cy="3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leway"/>
              <a:buChar char="●"/>
            </a:pP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Jei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pokalbio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metu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reikėjo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laiko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(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pauzės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)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informacijos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patikslinimui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,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darbuotojas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(- a)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atsiprašė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ir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paprašė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kliento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leidimo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?</a:t>
            </a:r>
            <a:endParaRPr sz="1900" dirty="0">
              <a:solidFill>
                <a:schemeClr val="lt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marR="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leway"/>
              <a:buChar char="●"/>
            </a:pP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tęsdamas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(-a)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pokalbį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darbuotojas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(-a)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padėkojo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už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laukimą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? </a:t>
            </a:r>
            <a:endParaRPr sz="1900" dirty="0">
              <a:solidFill>
                <a:schemeClr val="lt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marR="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leway"/>
              <a:buChar char="●"/>
            </a:pP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prireikus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daugiau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laiko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surasti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informaciją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,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darbuotojas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(-a)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perspėjo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apie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tai,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bei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pasiūlė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perskambinti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? </a:t>
            </a:r>
            <a:endParaRPr sz="1900" dirty="0">
              <a:solidFill>
                <a:schemeClr val="lt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leway"/>
              <a:buChar char="●"/>
            </a:pP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darbuotojas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(-a)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nekėlė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balso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,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nors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buvo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susiklosčiusi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nemaloni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9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situacija</a:t>
            </a:r>
            <a:r>
              <a:rPr lang="en-US" sz="19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? </a:t>
            </a:r>
            <a:endParaRPr sz="1900" dirty="0">
              <a:solidFill>
                <a:schemeClr val="lt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-1090018" y="-191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lt-LT" sz="1800" noProof="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6"/>
          <p:cNvGrpSpPr/>
          <p:nvPr/>
        </p:nvGrpSpPr>
        <p:grpSpPr>
          <a:xfrm>
            <a:off x="10785806" y="5469424"/>
            <a:ext cx="1278212" cy="1278170"/>
            <a:chOff x="230878" y="244281"/>
            <a:chExt cx="1278212" cy="1278170"/>
          </a:xfrm>
        </p:grpSpPr>
        <p:sp>
          <p:nvSpPr>
            <p:cNvPr id="213" name="Google Shape;213;p6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7"/>
          <p:cNvGrpSpPr/>
          <p:nvPr/>
        </p:nvGrpSpPr>
        <p:grpSpPr>
          <a:xfrm>
            <a:off x="1083988" y="0"/>
            <a:ext cx="11144529" cy="6857999"/>
            <a:chOff x="4110816" y="-15668"/>
            <a:chExt cx="2959018" cy="6857999"/>
          </a:xfrm>
        </p:grpSpPr>
        <p:sp>
          <p:nvSpPr>
            <p:cNvPr id="221" name="Google Shape;221;p7"/>
            <p:cNvSpPr/>
            <p:nvPr/>
          </p:nvSpPr>
          <p:spPr>
            <a:xfrm>
              <a:off x="4110816" y="-15668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DAEFE2"/>
                </a:gs>
                <a:gs pos="75000">
                  <a:srgbClr val="DAEFE2"/>
                </a:gs>
                <a:gs pos="87500">
                  <a:srgbClr val="D4EDDD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6166254" y="3900339"/>
              <a:ext cx="903580" cy="8976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FE2"/>
                </a:gs>
                <a:gs pos="75000">
                  <a:srgbClr val="DAEFE2"/>
                </a:gs>
                <a:gs pos="87500">
                  <a:srgbClr val="D4EDDD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1</a:t>
              </a:r>
              <a:endParaRPr sz="54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23" name="Google Shape;223;p7"/>
          <p:cNvGrpSpPr/>
          <p:nvPr/>
        </p:nvGrpSpPr>
        <p:grpSpPr>
          <a:xfrm>
            <a:off x="163599" y="19144"/>
            <a:ext cx="11909869" cy="6857999"/>
            <a:chOff x="2442659" y="-24051"/>
            <a:chExt cx="3090835" cy="6857999"/>
          </a:xfrm>
        </p:grpSpPr>
        <p:sp>
          <p:nvSpPr>
            <p:cNvPr id="224" name="Google Shape;224;p7"/>
            <p:cNvSpPr/>
            <p:nvPr/>
          </p:nvSpPr>
          <p:spPr>
            <a:xfrm>
              <a:off x="2442659" y="-24051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75000">
                  <a:srgbClr val="9AB0A2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4617170" y="2956020"/>
              <a:ext cx="916324" cy="89764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75000">
                  <a:srgbClr val="9AB0A2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2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26" name="Google Shape;226;p7"/>
          <p:cNvGrpSpPr/>
          <p:nvPr/>
        </p:nvGrpSpPr>
        <p:grpSpPr>
          <a:xfrm>
            <a:off x="-455551" y="19144"/>
            <a:ext cx="12171929" cy="6857999"/>
            <a:chOff x="3302350" y="-13905"/>
            <a:chExt cx="3039977" cy="6857999"/>
          </a:xfrm>
        </p:grpSpPr>
        <p:sp>
          <p:nvSpPr>
            <p:cNvPr id="227" name="Google Shape;227;p7"/>
            <p:cNvSpPr/>
            <p:nvPr/>
          </p:nvSpPr>
          <p:spPr>
            <a:xfrm>
              <a:off x="3302350" y="-13905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5425496" y="2135831"/>
              <a:ext cx="916831" cy="9445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3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29" name="Google Shape;229;p7"/>
          <p:cNvGrpSpPr/>
          <p:nvPr/>
        </p:nvGrpSpPr>
        <p:grpSpPr>
          <a:xfrm>
            <a:off x="-1090015" y="-3475"/>
            <a:ext cx="12198027" cy="6857999"/>
            <a:chOff x="1632773" y="-19144"/>
            <a:chExt cx="3141691" cy="6857999"/>
          </a:xfrm>
        </p:grpSpPr>
        <p:sp>
          <p:nvSpPr>
            <p:cNvPr id="230" name="Google Shape;230;p7"/>
            <p:cNvSpPr/>
            <p:nvPr/>
          </p:nvSpPr>
          <p:spPr>
            <a:xfrm>
              <a:off x="1632773" y="-19144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806776" y="1284860"/>
              <a:ext cx="967688" cy="9445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4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32" name="Google Shape;232;p7"/>
          <p:cNvGrpSpPr/>
          <p:nvPr/>
        </p:nvGrpSpPr>
        <p:grpSpPr>
          <a:xfrm>
            <a:off x="-1539923" y="-19143"/>
            <a:ext cx="3205800" cy="6857999"/>
            <a:chOff x="0" y="-19143"/>
            <a:chExt cx="3205800" cy="6857999"/>
          </a:xfrm>
        </p:grpSpPr>
        <p:sp>
          <p:nvSpPr>
            <p:cNvPr id="233" name="Google Shape;233;p7"/>
            <p:cNvSpPr/>
            <p:nvPr/>
          </p:nvSpPr>
          <p:spPr>
            <a:xfrm>
              <a:off x="0" y="-19143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solidFill>
              <a:srgbClr val="7FBC98">
                <a:alpha val="7019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247892" y="584609"/>
              <a:ext cx="957908" cy="792135"/>
            </a:xfrm>
            <a:prstGeom prst="roundRect">
              <a:avLst>
                <a:gd name="adj" fmla="val 16667"/>
              </a:avLst>
            </a:prstGeom>
            <a:solidFill>
              <a:srgbClr val="6F9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 pitchFamily="2" charset="0"/>
                  <a:ea typeface="Raleway"/>
                  <a:cs typeface="Raleway"/>
                  <a:sym typeface="Raleway"/>
                </a:rPr>
                <a:t>5</a:t>
              </a:r>
              <a:endParaRPr sz="50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2821453" y="440364"/>
            <a:ext cx="5670944" cy="134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"/>
              <a:buNone/>
            </a:pPr>
            <a:r>
              <a:rPr lang="en-US" sz="4000" b="1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Kontakto</a:t>
            </a:r>
            <a:r>
              <a:rPr lang="en-US" sz="4000" b="1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pabaiga</a:t>
            </a:r>
            <a:endParaRPr sz="4000" b="1" dirty="0">
              <a:solidFill>
                <a:schemeClr val="lt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1665876" y="2906825"/>
            <a:ext cx="6720300" cy="2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darbuotojas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(-a)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pasiteiravo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turite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papildomų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klausimų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? </a:t>
            </a:r>
            <a:endParaRPr dirty="0"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baigdamas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(-a)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pokalbį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darbuotojas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(- a)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padėkojo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už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skambutį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? </a:t>
            </a:r>
            <a:endParaRPr dirty="0"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darbuotojas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(-a)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tinkamai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atsisveikino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?</a:t>
            </a:r>
            <a:endParaRPr dirty="0"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darbuotojas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(-a)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bendravo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oficialiai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kreipėsi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,,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Jūs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",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nenaudojo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žargonų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trumpinių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mažybinių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žodžių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? </a:t>
            </a:r>
            <a:endParaRPr lang="lt-LT" sz="1800" dirty="0">
              <a:solidFill>
                <a:schemeClr val="lt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darbuotojas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(-a)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efektyviai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valdė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pokalbio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struktūrą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? </a:t>
            </a:r>
            <a:endParaRPr sz="1800" dirty="0">
              <a:solidFill>
                <a:schemeClr val="lt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Ar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susidūrėte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su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ryšio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sutrikimais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kurie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apsunkino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pokalbio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kokybę</a:t>
            </a:r>
            <a:r>
              <a:rPr lang="en-US" sz="1800" dirty="0">
                <a:solidFill>
                  <a:schemeClr val="lt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?</a:t>
            </a:r>
            <a:endParaRPr dirty="0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-127982" y="-26094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7"/>
          <p:cNvGrpSpPr/>
          <p:nvPr/>
        </p:nvGrpSpPr>
        <p:grpSpPr>
          <a:xfrm>
            <a:off x="10785806" y="5469424"/>
            <a:ext cx="1278212" cy="1278170"/>
            <a:chOff x="230878" y="244281"/>
            <a:chExt cx="1278212" cy="1278170"/>
          </a:xfrm>
        </p:grpSpPr>
        <p:sp>
          <p:nvSpPr>
            <p:cNvPr id="239" name="Google Shape;239;p7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8"/>
          <p:cNvGrpSpPr/>
          <p:nvPr/>
        </p:nvGrpSpPr>
        <p:grpSpPr>
          <a:xfrm>
            <a:off x="1083988" y="0"/>
            <a:ext cx="11144529" cy="6857999"/>
            <a:chOff x="4110816" y="-15668"/>
            <a:chExt cx="2959018" cy="6857999"/>
          </a:xfrm>
        </p:grpSpPr>
        <p:sp>
          <p:nvSpPr>
            <p:cNvPr id="247" name="Google Shape;247;p8"/>
            <p:cNvSpPr/>
            <p:nvPr/>
          </p:nvSpPr>
          <p:spPr>
            <a:xfrm>
              <a:off x="4110816" y="-15668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DAEFE2"/>
                </a:gs>
                <a:gs pos="75000">
                  <a:srgbClr val="DAEFE2"/>
                </a:gs>
                <a:gs pos="87500">
                  <a:srgbClr val="D4EDDD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6166254" y="3900339"/>
              <a:ext cx="903580" cy="8976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FE2"/>
                </a:gs>
                <a:gs pos="75000">
                  <a:srgbClr val="DAEFE2"/>
                </a:gs>
                <a:gs pos="87500">
                  <a:srgbClr val="D4EDDD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5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49" name="Google Shape;249;p8"/>
          <p:cNvGrpSpPr/>
          <p:nvPr/>
        </p:nvGrpSpPr>
        <p:grpSpPr>
          <a:xfrm>
            <a:off x="163599" y="19144"/>
            <a:ext cx="11909869" cy="6857999"/>
            <a:chOff x="2442659" y="-24051"/>
            <a:chExt cx="3090835" cy="6857999"/>
          </a:xfrm>
        </p:grpSpPr>
        <p:sp>
          <p:nvSpPr>
            <p:cNvPr id="250" name="Google Shape;250;p8"/>
            <p:cNvSpPr/>
            <p:nvPr/>
          </p:nvSpPr>
          <p:spPr>
            <a:xfrm>
              <a:off x="2442659" y="-24051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75000">
                  <a:srgbClr val="9AB0A2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4617170" y="2956020"/>
              <a:ext cx="916324" cy="89764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75000">
                  <a:srgbClr val="9AB0A2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5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52" name="Google Shape;252;p8"/>
          <p:cNvGrpSpPr/>
          <p:nvPr/>
        </p:nvGrpSpPr>
        <p:grpSpPr>
          <a:xfrm>
            <a:off x="-455551" y="19144"/>
            <a:ext cx="12171929" cy="6857999"/>
            <a:chOff x="3302350" y="-13905"/>
            <a:chExt cx="3039977" cy="6857999"/>
          </a:xfrm>
        </p:grpSpPr>
        <p:sp>
          <p:nvSpPr>
            <p:cNvPr id="253" name="Google Shape;253;p8"/>
            <p:cNvSpPr/>
            <p:nvPr/>
          </p:nvSpPr>
          <p:spPr>
            <a:xfrm>
              <a:off x="3302350" y="-13905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5425496" y="2135831"/>
              <a:ext cx="916831" cy="9445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50000">
                  <a:srgbClr val="67756C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5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55" name="Google Shape;255;p8"/>
          <p:cNvGrpSpPr/>
          <p:nvPr/>
        </p:nvGrpSpPr>
        <p:grpSpPr>
          <a:xfrm>
            <a:off x="-1090015" y="-3475"/>
            <a:ext cx="12198027" cy="6857999"/>
            <a:chOff x="1632773" y="-19144"/>
            <a:chExt cx="3141691" cy="6857999"/>
          </a:xfrm>
        </p:grpSpPr>
        <p:sp>
          <p:nvSpPr>
            <p:cNvPr id="256" name="Google Shape;256;p8"/>
            <p:cNvSpPr/>
            <p:nvPr/>
          </p:nvSpPr>
          <p:spPr>
            <a:xfrm>
              <a:off x="1632773" y="-19144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3806776" y="1284860"/>
              <a:ext cx="967688" cy="9445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0000"/>
                </a:gs>
                <a:gs pos="100000">
                  <a:srgbClr val="CCE9D6">
                    <a:alpha val="9686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5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58" name="Google Shape;258;p8"/>
          <p:cNvGrpSpPr/>
          <p:nvPr/>
        </p:nvGrpSpPr>
        <p:grpSpPr>
          <a:xfrm>
            <a:off x="-1539924" y="-19143"/>
            <a:ext cx="12171079" cy="6857999"/>
            <a:chOff x="0" y="-19143"/>
            <a:chExt cx="3205800" cy="6857999"/>
          </a:xfrm>
        </p:grpSpPr>
        <p:sp>
          <p:nvSpPr>
            <p:cNvPr id="259" name="Google Shape;259;p8"/>
            <p:cNvSpPr/>
            <p:nvPr/>
          </p:nvSpPr>
          <p:spPr>
            <a:xfrm>
              <a:off x="0" y="-19143"/>
              <a:ext cx="2507228" cy="6857999"/>
            </a:xfrm>
            <a:custGeom>
              <a:avLst/>
              <a:gdLst/>
              <a:ahLst/>
              <a:cxnLst/>
              <a:rect l="l" t="t" r="r" b="b"/>
              <a:pathLst>
                <a:path w="35800283" h="15536545" extrusionOk="0">
                  <a:moveTo>
                    <a:pt x="0" y="0"/>
                  </a:moveTo>
                  <a:lnTo>
                    <a:pt x="0" y="15536545"/>
                  </a:lnTo>
                  <a:lnTo>
                    <a:pt x="35800283" y="15536545"/>
                  </a:lnTo>
                  <a:lnTo>
                    <a:pt x="35800283" y="0"/>
                  </a:lnTo>
                  <a:close/>
                </a:path>
              </a:pathLst>
            </a:custGeom>
            <a:solidFill>
              <a:srgbClr val="7FBC98">
                <a:alpha val="7019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247892" y="584609"/>
              <a:ext cx="957908" cy="792135"/>
            </a:xfrm>
            <a:prstGeom prst="roundRect">
              <a:avLst>
                <a:gd name="adj" fmla="val 16667"/>
              </a:avLst>
            </a:prstGeom>
            <a:solidFill>
              <a:srgbClr val="6F9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5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61" name="Google Shape;261;p8"/>
          <p:cNvSpPr txBox="1">
            <a:spLocks noGrp="1"/>
          </p:cNvSpPr>
          <p:nvPr>
            <p:ph type="title"/>
          </p:nvPr>
        </p:nvSpPr>
        <p:spPr>
          <a:xfrm>
            <a:off x="499854" y="103886"/>
            <a:ext cx="7479115" cy="134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"/>
              <a:buNone/>
            </a:pPr>
            <a:r>
              <a:rPr lang="en-US" sz="4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	Subjektyvi nuomonė</a:t>
            </a:r>
            <a:endParaRPr sz="40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-237426" y="2474715"/>
            <a:ext cx="8491500" cy="2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Ar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darbuotojas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(-a) </a:t>
            </a: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atidžiai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Jūsų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klausėsi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nepertraukinėjo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ir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leido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pabaigti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dėstyti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mintis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viso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pokalbio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metu</a:t>
            </a:r>
            <a:r>
              <a:rPr lang="en-US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dirty="0"/>
          </a:p>
          <a:p>
            <a:pPr marL="342900" marR="0" lvl="0" indent="-2286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-1087111" y="-1915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264" name="Google Shape;264;p8"/>
          <p:cNvGrpSpPr/>
          <p:nvPr/>
        </p:nvGrpSpPr>
        <p:grpSpPr>
          <a:xfrm>
            <a:off x="10785806" y="5469424"/>
            <a:ext cx="1278212" cy="1278170"/>
            <a:chOff x="230878" y="244281"/>
            <a:chExt cx="1278212" cy="1278170"/>
          </a:xfrm>
        </p:grpSpPr>
        <p:sp>
          <p:nvSpPr>
            <p:cNvPr id="265" name="Google Shape;265;p8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9"/>
          <p:cNvGrpSpPr/>
          <p:nvPr/>
        </p:nvGrpSpPr>
        <p:grpSpPr>
          <a:xfrm>
            <a:off x="230878" y="244281"/>
            <a:ext cx="1278212" cy="1278170"/>
            <a:chOff x="230878" y="244281"/>
            <a:chExt cx="1278212" cy="1278170"/>
          </a:xfrm>
        </p:grpSpPr>
        <p:sp>
          <p:nvSpPr>
            <p:cNvPr id="272" name="Google Shape;272;p9"/>
            <p:cNvSpPr/>
            <p:nvPr/>
          </p:nvSpPr>
          <p:spPr>
            <a:xfrm>
              <a:off x="230878" y="244281"/>
              <a:ext cx="1278212" cy="1278170"/>
            </a:xfrm>
            <a:custGeom>
              <a:avLst/>
              <a:gdLst/>
              <a:ahLst/>
              <a:cxnLst/>
              <a:rect l="l" t="t" r="r" b="b"/>
              <a:pathLst>
                <a:path w="3834637" h="3834510" extrusionOk="0">
                  <a:moveTo>
                    <a:pt x="1917192" y="0"/>
                  </a:moveTo>
                  <a:cubicBezTo>
                    <a:pt x="1885823" y="0"/>
                    <a:pt x="1854454" y="762"/>
                    <a:pt x="1823085" y="2286"/>
                  </a:cubicBezTo>
                  <a:cubicBezTo>
                    <a:pt x="1791716" y="3810"/>
                    <a:pt x="1760474" y="6096"/>
                    <a:pt x="1729232" y="9271"/>
                  </a:cubicBezTo>
                  <a:cubicBezTo>
                    <a:pt x="1697990" y="12446"/>
                    <a:pt x="1666875" y="16129"/>
                    <a:pt x="1635887" y="20828"/>
                  </a:cubicBezTo>
                  <a:cubicBezTo>
                    <a:pt x="1604899" y="25527"/>
                    <a:pt x="1573911" y="30734"/>
                    <a:pt x="1543177" y="36957"/>
                  </a:cubicBezTo>
                  <a:cubicBezTo>
                    <a:pt x="1512443" y="43180"/>
                    <a:pt x="1481836" y="49911"/>
                    <a:pt x="1451356" y="57531"/>
                  </a:cubicBezTo>
                  <a:cubicBezTo>
                    <a:pt x="1420876" y="65151"/>
                    <a:pt x="1390650" y="73533"/>
                    <a:pt x="1360678" y="82677"/>
                  </a:cubicBezTo>
                  <a:cubicBezTo>
                    <a:pt x="1330706" y="91821"/>
                    <a:pt x="1300861" y="101600"/>
                    <a:pt x="1271270" y="112141"/>
                  </a:cubicBezTo>
                  <a:cubicBezTo>
                    <a:pt x="1241679" y="122682"/>
                    <a:pt x="1212469" y="133985"/>
                    <a:pt x="1183513" y="146050"/>
                  </a:cubicBezTo>
                  <a:cubicBezTo>
                    <a:pt x="1154557" y="158115"/>
                    <a:pt x="1125855" y="170815"/>
                    <a:pt x="1097534" y="184150"/>
                  </a:cubicBezTo>
                  <a:cubicBezTo>
                    <a:pt x="1069213" y="197485"/>
                    <a:pt x="1041146" y="211709"/>
                    <a:pt x="1013460" y="226441"/>
                  </a:cubicBezTo>
                  <a:cubicBezTo>
                    <a:pt x="985774" y="241173"/>
                    <a:pt x="958469" y="256667"/>
                    <a:pt x="931545" y="272796"/>
                  </a:cubicBezTo>
                  <a:cubicBezTo>
                    <a:pt x="904621" y="288925"/>
                    <a:pt x="878078" y="305689"/>
                    <a:pt x="852043" y="323088"/>
                  </a:cubicBezTo>
                  <a:cubicBezTo>
                    <a:pt x="826008" y="340487"/>
                    <a:pt x="800354" y="358521"/>
                    <a:pt x="775081" y="377317"/>
                  </a:cubicBezTo>
                  <a:cubicBezTo>
                    <a:pt x="749808" y="396113"/>
                    <a:pt x="725170" y="415290"/>
                    <a:pt x="700913" y="435229"/>
                  </a:cubicBezTo>
                  <a:cubicBezTo>
                    <a:pt x="676656" y="455168"/>
                    <a:pt x="652907" y="475615"/>
                    <a:pt x="629666" y="496697"/>
                  </a:cubicBezTo>
                  <a:cubicBezTo>
                    <a:pt x="606425" y="517779"/>
                    <a:pt x="583692" y="539369"/>
                    <a:pt x="561467" y="561594"/>
                  </a:cubicBezTo>
                  <a:cubicBezTo>
                    <a:pt x="539242" y="583819"/>
                    <a:pt x="517652" y="606552"/>
                    <a:pt x="496570" y="629793"/>
                  </a:cubicBezTo>
                  <a:cubicBezTo>
                    <a:pt x="475488" y="653034"/>
                    <a:pt x="455041" y="676783"/>
                    <a:pt x="435102" y="701040"/>
                  </a:cubicBezTo>
                  <a:cubicBezTo>
                    <a:pt x="415163" y="725297"/>
                    <a:pt x="395859" y="750062"/>
                    <a:pt x="377190" y="775208"/>
                  </a:cubicBezTo>
                  <a:cubicBezTo>
                    <a:pt x="358521" y="800354"/>
                    <a:pt x="340487" y="826008"/>
                    <a:pt x="322961" y="852170"/>
                  </a:cubicBezTo>
                  <a:cubicBezTo>
                    <a:pt x="305435" y="878332"/>
                    <a:pt x="288798" y="904748"/>
                    <a:pt x="272669" y="931672"/>
                  </a:cubicBezTo>
                  <a:cubicBezTo>
                    <a:pt x="256540" y="958596"/>
                    <a:pt x="241046" y="985901"/>
                    <a:pt x="226314" y="1013587"/>
                  </a:cubicBezTo>
                  <a:cubicBezTo>
                    <a:pt x="211582" y="1041273"/>
                    <a:pt x="197358" y="1069340"/>
                    <a:pt x="184023" y="1097661"/>
                  </a:cubicBezTo>
                  <a:cubicBezTo>
                    <a:pt x="170688" y="1125982"/>
                    <a:pt x="157861" y="1154684"/>
                    <a:pt x="145923" y="1183640"/>
                  </a:cubicBezTo>
                  <a:cubicBezTo>
                    <a:pt x="133985" y="1212596"/>
                    <a:pt x="122682" y="1241933"/>
                    <a:pt x="112014" y="1271397"/>
                  </a:cubicBezTo>
                  <a:cubicBezTo>
                    <a:pt x="101346" y="1300861"/>
                    <a:pt x="91567" y="1330706"/>
                    <a:pt x="82550" y="1360805"/>
                  </a:cubicBezTo>
                  <a:cubicBezTo>
                    <a:pt x="73533" y="1390904"/>
                    <a:pt x="65024" y="1421003"/>
                    <a:pt x="57404" y="1451483"/>
                  </a:cubicBezTo>
                  <a:cubicBezTo>
                    <a:pt x="49784" y="1481963"/>
                    <a:pt x="42926" y="1512570"/>
                    <a:pt x="36830" y="1543304"/>
                  </a:cubicBezTo>
                  <a:cubicBezTo>
                    <a:pt x="30734" y="1574038"/>
                    <a:pt x="25400" y="1605026"/>
                    <a:pt x="20701" y="1636014"/>
                  </a:cubicBezTo>
                  <a:cubicBezTo>
                    <a:pt x="16002" y="1667002"/>
                    <a:pt x="12319" y="1698244"/>
                    <a:pt x="9144" y="1729359"/>
                  </a:cubicBezTo>
                  <a:cubicBezTo>
                    <a:pt x="5969" y="1760474"/>
                    <a:pt x="3810" y="1791843"/>
                    <a:pt x="2159" y="1823212"/>
                  </a:cubicBezTo>
                  <a:cubicBezTo>
                    <a:pt x="508" y="1854581"/>
                    <a:pt x="0" y="1885823"/>
                    <a:pt x="0" y="1917192"/>
                  </a:cubicBezTo>
                  <a:cubicBezTo>
                    <a:pt x="0" y="1948561"/>
                    <a:pt x="762" y="1979930"/>
                    <a:pt x="2286" y="2011299"/>
                  </a:cubicBezTo>
                  <a:cubicBezTo>
                    <a:pt x="3810" y="2042668"/>
                    <a:pt x="6096" y="2073910"/>
                    <a:pt x="9271" y="2105152"/>
                  </a:cubicBezTo>
                  <a:cubicBezTo>
                    <a:pt x="12446" y="2136394"/>
                    <a:pt x="16129" y="2167509"/>
                    <a:pt x="20828" y="2198497"/>
                  </a:cubicBezTo>
                  <a:cubicBezTo>
                    <a:pt x="25527" y="2229485"/>
                    <a:pt x="30734" y="2260473"/>
                    <a:pt x="36957" y="2291207"/>
                  </a:cubicBezTo>
                  <a:cubicBezTo>
                    <a:pt x="43180" y="2321941"/>
                    <a:pt x="49911" y="2352548"/>
                    <a:pt x="57531" y="2383028"/>
                  </a:cubicBezTo>
                  <a:cubicBezTo>
                    <a:pt x="65151" y="2413508"/>
                    <a:pt x="73533" y="2443734"/>
                    <a:pt x="82677" y="2473706"/>
                  </a:cubicBezTo>
                  <a:cubicBezTo>
                    <a:pt x="91821" y="2503678"/>
                    <a:pt x="101600" y="2533523"/>
                    <a:pt x="112141" y="2563114"/>
                  </a:cubicBezTo>
                  <a:cubicBezTo>
                    <a:pt x="122682" y="2592705"/>
                    <a:pt x="133985" y="2621915"/>
                    <a:pt x="146050" y="2650871"/>
                  </a:cubicBezTo>
                  <a:cubicBezTo>
                    <a:pt x="158115" y="2679827"/>
                    <a:pt x="170815" y="2708529"/>
                    <a:pt x="184150" y="2736850"/>
                  </a:cubicBezTo>
                  <a:cubicBezTo>
                    <a:pt x="197485" y="2765171"/>
                    <a:pt x="211709" y="2793238"/>
                    <a:pt x="226441" y="2820924"/>
                  </a:cubicBezTo>
                  <a:cubicBezTo>
                    <a:pt x="241173" y="2848610"/>
                    <a:pt x="256667" y="2875915"/>
                    <a:pt x="272796" y="2902839"/>
                  </a:cubicBezTo>
                  <a:cubicBezTo>
                    <a:pt x="288925" y="2929763"/>
                    <a:pt x="305689" y="2956306"/>
                    <a:pt x="323088" y="2982341"/>
                  </a:cubicBezTo>
                  <a:cubicBezTo>
                    <a:pt x="340487" y="3008376"/>
                    <a:pt x="358521" y="3034030"/>
                    <a:pt x="377317" y="3059303"/>
                  </a:cubicBezTo>
                  <a:cubicBezTo>
                    <a:pt x="396113" y="3084576"/>
                    <a:pt x="415290" y="3109214"/>
                    <a:pt x="435229" y="3133471"/>
                  </a:cubicBezTo>
                  <a:cubicBezTo>
                    <a:pt x="455168" y="3157728"/>
                    <a:pt x="475615" y="3181477"/>
                    <a:pt x="496697" y="3204718"/>
                  </a:cubicBezTo>
                  <a:cubicBezTo>
                    <a:pt x="517779" y="3227959"/>
                    <a:pt x="539369" y="3250692"/>
                    <a:pt x="561594" y="3272917"/>
                  </a:cubicBezTo>
                  <a:cubicBezTo>
                    <a:pt x="583819" y="3295142"/>
                    <a:pt x="606552" y="3316732"/>
                    <a:pt x="629793" y="3337814"/>
                  </a:cubicBezTo>
                  <a:cubicBezTo>
                    <a:pt x="653034" y="3358895"/>
                    <a:pt x="676783" y="3379343"/>
                    <a:pt x="701040" y="3399282"/>
                  </a:cubicBezTo>
                  <a:cubicBezTo>
                    <a:pt x="725297" y="3419221"/>
                    <a:pt x="750062" y="3438525"/>
                    <a:pt x="775208" y="3457194"/>
                  </a:cubicBezTo>
                  <a:cubicBezTo>
                    <a:pt x="800354" y="3475863"/>
                    <a:pt x="826008" y="3493897"/>
                    <a:pt x="852170" y="3511422"/>
                  </a:cubicBezTo>
                  <a:cubicBezTo>
                    <a:pt x="878332" y="3528948"/>
                    <a:pt x="904748" y="3545586"/>
                    <a:pt x="931672" y="3561714"/>
                  </a:cubicBezTo>
                  <a:cubicBezTo>
                    <a:pt x="958596" y="3577843"/>
                    <a:pt x="985901" y="3593337"/>
                    <a:pt x="1013587" y="3608069"/>
                  </a:cubicBezTo>
                  <a:cubicBezTo>
                    <a:pt x="1041273" y="3622801"/>
                    <a:pt x="1069340" y="3637025"/>
                    <a:pt x="1097661" y="3650360"/>
                  </a:cubicBezTo>
                  <a:cubicBezTo>
                    <a:pt x="1125982" y="3663695"/>
                    <a:pt x="1154684" y="3676522"/>
                    <a:pt x="1183640" y="3688460"/>
                  </a:cubicBezTo>
                  <a:cubicBezTo>
                    <a:pt x="1212596" y="3700398"/>
                    <a:pt x="1241933" y="3711701"/>
                    <a:pt x="1271397" y="3722369"/>
                  </a:cubicBezTo>
                  <a:cubicBezTo>
                    <a:pt x="1300861" y="3733038"/>
                    <a:pt x="1330706" y="3742816"/>
                    <a:pt x="1360805" y="3751833"/>
                  </a:cubicBezTo>
                  <a:cubicBezTo>
                    <a:pt x="1390904" y="3760851"/>
                    <a:pt x="1421003" y="3769359"/>
                    <a:pt x="1451483" y="3776980"/>
                  </a:cubicBezTo>
                  <a:cubicBezTo>
                    <a:pt x="1481963" y="3784600"/>
                    <a:pt x="1512570" y="3791458"/>
                    <a:pt x="1543304" y="3797553"/>
                  </a:cubicBezTo>
                  <a:cubicBezTo>
                    <a:pt x="1574038" y="3803649"/>
                    <a:pt x="1605026" y="3808983"/>
                    <a:pt x="1636014" y="3813682"/>
                  </a:cubicBezTo>
                  <a:cubicBezTo>
                    <a:pt x="1667002" y="3818381"/>
                    <a:pt x="1698244" y="3822064"/>
                    <a:pt x="1729359" y="3825239"/>
                  </a:cubicBezTo>
                  <a:cubicBezTo>
                    <a:pt x="1760474" y="3828414"/>
                    <a:pt x="1791843" y="3830574"/>
                    <a:pt x="1823212" y="3832224"/>
                  </a:cubicBezTo>
                  <a:cubicBezTo>
                    <a:pt x="1854581" y="3833875"/>
                    <a:pt x="1885950" y="3834510"/>
                    <a:pt x="1917319" y="3834510"/>
                  </a:cubicBezTo>
                  <a:cubicBezTo>
                    <a:pt x="1948688" y="3834510"/>
                    <a:pt x="1980057" y="3833748"/>
                    <a:pt x="2011426" y="3832224"/>
                  </a:cubicBezTo>
                  <a:cubicBezTo>
                    <a:pt x="2042795" y="3830700"/>
                    <a:pt x="2074037" y="3828414"/>
                    <a:pt x="2105279" y="3825239"/>
                  </a:cubicBezTo>
                  <a:cubicBezTo>
                    <a:pt x="2136521" y="3822064"/>
                    <a:pt x="2167636" y="3818381"/>
                    <a:pt x="2198624" y="3813682"/>
                  </a:cubicBezTo>
                  <a:cubicBezTo>
                    <a:pt x="2229612" y="3808983"/>
                    <a:pt x="2260600" y="3803649"/>
                    <a:pt x="2291334" y="3797553"/>
                  </a:cubicBezTo>
                  <a:cubicBezTo>
                    <a:pt x="2322068" y="3791458"/>
                    <a:pt x="2352675" y="3784600"/>
                    <a:pt x="2383155" y="3776980"/>
                  </a:cubicBezTo>
                  <a:cubicBezTo>
                    <a:pt x="2413635" y="3769359"/>
                    <a:pt x="2443861" y="3760977"/>
                    <a:pt x="2473833" y="3751833"/>
                  </a:cubicBezTo>
                  <a:cubicBezTo>
                    <a:pt x="2503805" y="3742689"/>
                    <a:pt x="2533650" y="3732911"/>
                    <a:pt x="2563241" y="3722369"/>
                  </a:cubicBezTo>
                  <a:cubicBezTo>
                    <a:pt x="2592832" y="3711828"/>
                    <a:pt x="2622042" y="3700525"/>
                    <a:pt x="2650998" y="3688460"/>
                  </a:cubicBezTo>
                  <a:cubicBezTo>
                    <a:pt x="2679954" y="3676395"/>
                    <a:pt x="2708656" y="3663695"/>
                    <a:pt x="2736977" y="3650360"/>
                  </a:cubicBezTo>
                  <a:cubicBezTo>
                    <a:pt x="2765298" y="3637025"/>
                    <a:pt x="2793365" y="3622801"/>
                    <a:pt x="2821051" y="3608069"/>
                  </a:cubicBezTo>
                  <a:cubicBezTo>
                    <a:pt x="2848737" y="3593338"/>
                    <a:pt x="2876042" y="3577843"/>
                    <a:pt x="2902966" y="3561714"/>
                  </a:cubicBezTo>
                  <a:cubicBezTo>
                    <a:pt x="2929890" y="3545586"/>
                    <a:pt x="2956433" y="3528821"/>
                    <a:pt x="2982468" y="3511422"/>
                  </a:cubicBezTo>
                  <a:cubicBezTo>
                    <a:pt x="3008503" y="3494024"/>
                    <a:pt x="3034157" y="3475989"/>
                    <a:pt x="3059430" y="3457194"/>
                  </a:cubicBezTo>
                  <a:cubicBezTo>
                    <a:pt x="3084703" y="3438398"/>
                    <a:pt x="3109341" y="3419221"/>
                    <a:pt x="3133598" y="3399282"/>
                  </a:cubicBezTo>
                  <a:cubicBezTo>
                    <a:pt x="3157855" y="3379343"/>
                    <a:pt x="3181604" y="3358896"/>
                    <a:pt x="3204845" y="3337814"/>
                  </a:cubicBezTo>
                  <a:cubicBezTo>
                    <a:pt x="3228086" y="3316732"/>
                    <a:pt x="3250819" y="3295142"/>
                    <a:pt x="3273044" y="3272917"/>
                  </a:cubicBezTo>
                  <a:cubicBezTo>
                    <a:pt x="3295269" y="3250692"/>
                    <a:pt x="3316859" y="3227959"/>
                    <a:pt x="3337941" y="3204718"/>
                  </a:cubicBezTo>
                  <a:cubicBezTo>
                    <a:pt x="3359022" y="3181477"/>
                    <a:pt x="3379470" y="3157728"/>
                    <a:pt x="3399409" y="3133471"/>
                  </a:cubicBezTo>
                  <a:cubicBezTo>
                    <a:pt x="3419348" y="3109214"/>
                    <a:pt x="3438652" y="3084449"/>
                    <a:pt x="3457321" y="3059303"/>
                  </a:cubicBezTo>
                  <a:cubicBezTo>
                    <a:pt x="3475990" y="3034157"/>
                    <a:pt x="3494024" y="3008503"/>
                    <a:pt x="3511550" y="2982341"/>
                  </a:cubicBezTo>
                  <a:cubicBezTo>
                    <a:pt x="3529075" y="2956179"/>
                    <a:pt x="3545713" y="2929763"/>
                    <a:pt x="3561842" y="2902839"/>
                  </a:cubicBezTo>
                  <a:cubicBezTo>
                    <a:pt x="3577970" y="2875915"/>
                    <a:pt x="3593464" y="2848610"/>
                    <a:pt x="3608196" y="2820924"/>
                  </a:cubicBezTo>
                  <a:cubicBezTo>
                    <a:pt x="3622928" y="2793238"/>
                    <a:pt x="3637152" y="2765171"/>
                    <a:pt x="3650487" y="2736850"/>
                  </a:cubicBezTo>
                  <a:cubicBezTo>
                    <a:pt x="3663822" y="2708529"/>
                    <a:pt x="3676649" y="2679827"/>
                    <a:pt x="3688587" y="2650871"/>
                  </a:cubicBezTo>
                  <a:cubicBezTo>
                    <a:pt x="3700525" y="2621915"/>
                    <a:pt x="3711828" y="2592578"/>
                    <a:pt x="3722496" y="2563114"/>
                  </a:cubicBezTo>
                  <a:cubicBezTo>
                    <a:pt x="3733165" y="2533650"/>
                    <a:pt x="3742943" y="2503805"/>
                    <a:pt x="3751961" y="2473706"/>
                  </a:cubicBezTo>
                  <a:cubicBezTo>
                    <a:pt x="3760978" y="2443607"/>
                    <a:pt x="3769487" y="2413508"/>
                    <a:pt x="3777107" y="2383028"/>
                  </a:cubicBezTo>
                  <a:cubicBezTo>
                    <a:pt x="3784727" y="2352548"/>
                    <a:pt x="3791585" y="2321941"/>
                    <a:pt x="3797681" y="2291207"/>
                  </a:cubicBezTo>
                  <a:cubicBezTo>
                    <a:pt x="3803776" y="2260473"/>
                    <a:pt x="3809111" y="2229485"/>
                    <a:pt x="3813809" y="2198497"/>
                  </a:cubicBezTo>
                  <a:cubicBezTo>
                    <a:pt x="3818508" y="2167509"/>
                    <a:pt x="3822192" y="2136267"/>
                    <a:pt x="3825367" y="2105152"/>
                  </a:cubicBezTo>
                  <a:cubicBezTo>
                    <a:pt x="3828542" y="2074037"/>
                    <a:pt x="3830701" y="2042668"/>
                    <a:pt x="3832351" y="2011299"/>
                  </a:cubicBezTo>
                  <a:cubicBezTo>
                    <a:pt x="3834002" y="1979930"/>
                    <a:pt x="3834637" y="1948561"/>
                    <a:pt x="3834637" y="1917192"/>
                  </a:cubicBezTo>
                  <a:cubicBezTo>
                    <a:pt x="3834637" y="1885823"/>
                    <a:pt x="3833875" y="1854454"/>
                    <a:pt x="3832351" y="1823085"/>
                  </a:cubicBezTo>
                  <a:cubicBezTo>
                    <a:pt x="3830827" y="1791716"/>
                    <a:pt x="3828542" y="1760474"/>
                    <a:pt x="3825367" y="1729232"/>
                  </a:cubicBezTo>
                  <a:cubicBezTo>
                    <a:pt x="3822192" y="1697990"/>
                    <a:pt x="3818508" y="1666875"/>
                    <a:pt x="3813809" y="1635887"/>
                  </a:cubicBezTo>
                  <a:cubicBezTo>
                    <a:pt x="3809111" y="1604899"/>
                    <a:pt x="3803776" y="1573911"/>
                    <a:pt x="3797681" y="1543177"/>
                  </a:cubicBezTo>
                  <a:cubicBezTo>
                    <a:pt x="3791585" y="1512443"/>
                    <a:pt x="3784727" y="1481836"/>
                    <a:pt x="3777107" y="1451356"/>
                  </a:cubicBezTo>
                  <a:cubicBezTo>
                    <a:pt x="3769487" y="1420876"/>
                    <a:pt x="3761105" y="1390650"/>
                    <a:pt x="3751961" y="1360678"/>
                  </a:cubicBezTo>
                  <a:cubicBezTo>
                    <a:pt x="3742817" y="1330706"/>
                    <a:pt x="3733038" y="1300861"/>
                    <a:pt x="3722496" y="1271270"/>
                  </a:cubicBezTo>
                  <a:cubicBezTo>
                    <a:pt x="3711955" y="1241679"/>
                    <a:pt x="3700652" y="1212469"/>
                    <a:pt x="3688587" y="1183513"/>
                  </a:cubicBezTo>
                  <a:cubicBezTo>
                    <a:pt x="3676522" y="1154557"/>
                    <a:pt x="3663822" y="1125855"/>
                    <a:pt x="3650487" y="1097534"/>
                  </a:cubicBezTo>
                  <a:cubicBezTo>
                    <a:pt x="3637152" y="1069213"/>
                    <a:pt x="3622928" y="1041146"/>
                    <a:pt x="3608196" y="1013460"/>
                  </a:cubicBezTo>
                  <a:cubicBezTo>
                    <a:pt x="3593465" y="985774"/>
                    <a:pt x="3577970" y="958469"/>
                    <a:pt x="3561842" y="931545"/>
                  </a:cubicBezTo>
                  <a:cubicBezTo>
                    <a:pt x="3545713" y="904621"/>
                    <a:pt x="3528949" y="878078"/>
                    <a:pt x="3511550" y="852043"/>
                  </a:cubicBezTo>
                  <a:cubicBezTo>
                    <a:pt x="3494151" y="826008"/>
                    <a:pt x="3476117" y="800354"/>
                    <a:pt x="3457321" y="775081"/>
                  </a:cubicBezTo>
                  <a:cubicBezTo>
                    <a:pt x="3438525" y="749808"/>
                    <a:pt x="3419348" y="725170"/>
                    <a:pt x="3399409" y="700913"/>
                  </a:cubicBezTo>
                  <a:cubicBezTo>
                    <a:pt x="3379470" y="676656"/>
                    <a:pt x="3359023" y="652907"/>
                    <a:pt x="3337941" y="629666"/>
                  </a:cubicBezTo>
                  <a:cubicBezTo>
                    <a:pt x="3316859" y="606425"/>
                    <a:pt x="3295269" y="583692"/>
                    <a:pt x="3273044" y="561467"/>
                  </a:cubicBezTo>
                  <a:cubicBezTo>
                    <a:pt x="3250819" y="539242"/>
                    <a:pt x="3228086" y="517652"/>
                    <a:pt x="3204845" y="496570"/>
                  </a:cubicBezTo>
                  <a:cubicBezTo>
                    <a:pt x="3181604" y="475488"/>
                    <a:pt x="3157855" y="455041"/>
                    <a:pt x="3133598" y="435102"/>
                  </a:cubicBezTo>
                  <a:cubicBezTo>
                    <a:pt x="3109341" y="415163"/>
                    <a:pt x="3084576" y="395859"/>
                    <a:pt x="3059430" y="377190"/>
                  </a:cubicBezTo>
                  <a:cubicBezTo>
                    <a:pt x="3034284" y="358521"/>
                    <a:pt x="3008630" y="340487"/>
                    <a:pt x="2982468" y="322961"/>
                  </a:cubicBezTo>
                  <a:cubicBezTo>
                    <a:pt x="2956306" y="305435"/>
                    <a:pt x="2929890" y="288798"/>
                    <a:pt x="2902966" y="272669"/>
                  </a:cubicBezTo>
                  <a:cubicBezTo>
                    <a:pt x="2876042" y="256540"/>
                    <a:pt x="2848737" y="241046"/>
                    <a:pt x="2821051" y="226314"/>
                  </a:cubicBezTo>
                  <a:cubicBezTo>
                    <a:pt x="2793365" y="211582"/>
                    <a:pt x="2765298" y="197358"/>
                    <a:pt x="2736977" y="184023"/>
                  </a:cubicBezTo>
                  <a:cubicBezTo>
                    <a:pt x="2708656" y="170688"/>
                    <a:pt x="2679954" y="157861"/>
                    <a:pt x="2650998" y="145923"/>
                  </a:cubicBezTo>
                  <a:cubicBezTo>
                    <a:pt x="2622042" y="133985"/>
                    <a:pt x="2592705" y="122682"/>
                    <a:pt x="2563241" y="112014"/>
                  </a:cubicBezTo>
                  <a:cubicBezTo>
                    <a:pt x="2533777" y="101346"/>
                    <a:pt x="2503932" y="91567"/>
                    <a:pt x="2473833" y="82550"/>
                  </a:cubicBezTo>
                  <a:cubicBezTo>
                    <a:pt x="2443734" y="73533"/>
                    <a:pt x="2413635" y="65024"/>
                    <a:pt x="2383155" y="57404"/>
                  </a:cubicBezTo>
                  <a:cubicBezTo>
                    <a:pt x="2352675" y="49784"/>
                    <a:pt x="2322068" y="42926"/>
                    <a:pt x="2291334" y="36830"/>
                  </a:cubicBezTo>
                  <a:cubicBezTo>
                    <a:pt x="2260600" y="30734"/>
                    <a:pt x="2229612" y="25400"/>
                    <a:pt x="2198624" y="20701"/>
                  </a:cubicBezTo>
                  <a:cubicBezTo>
                    <a:pt x="2167636" y="16002"/>
                    <a:pt x="2136394" y="12319"/>
                    <a:pt x="2105279" y="9144"/>
                  </a:cubicBezTo>
                  <a:cubicBezTo>
                    <a:pt x="2074164" y="5969"/>
                    <a:pt x="2042795" y="3810"/>
                    <a:pt x="2011426" y="2159"/>
                  </a:cubicBezTo>
                  <a:cubicBezTo>
                    <a:pt x="1980057" y="508"/>
                    <a:pt x="1948561" y="0"/>
                    <a:pt x="1917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96424" y="632436"/>
              <a:ext cx="1146048" cy="502094"/>
            </a:xfrm>
            <a:custGeom>
              <a:avLst/>
              <a:gdLst/>
              <a:ahLst/>
              <a:cxnLst/>
              <a:rect l="l" t="t" r="r" b="b"/>
              <a:pathLst>
                <a:path w="2292096" h="1004189" extrusionOk="0">
                  <a:moveTo>
                    <a:pt x="0" y="0"/>
                  </a:moveTo>
                  <a:lnTo>
                    <a:pt x="0" y="1004189"/>
                  </a:lnTo>
                  <a:lnTo>
                    <a:pt x="2292096" y="1004189"/>
                  </a:lnTo>
                  <a:lnTo>
                    <a:pt x="2292096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9"/>
          <p:cNvSpPr/>
          <p:nvPr/>
        </p:nvSpPr>
        <p:spPr>
          <a:xfrm flipH="1"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0" y="13716000"/>
                </a:lnTo>
                <a:lnTo>
                  <a:pt x="24384000" y="13716000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4">
              <a:alphaModFix amt="12000"/>
            </a:blip>
            <a:stretch>
              <a:fillRect l="-6578" r="-65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9"/>
          <p:cNvSpPr txBox="1"/>
          <p:nvPr/>
        </p:nvSpPr>
        <p:spPr>
          <a:xfrm>
            <a:off x="2856411" y="783787"/>
            <a:ext cx="776853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Klientų</a:t>
            </a:r>
            <a:r>
              <a:rPr lang="en-US" sz="2400" b="1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aptarnavimo</a:t>
            </a:r>
            <a:r>
              <a:rPr lang="en-US" sz="2400" b="1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ir</a:t>
            </a:r>
            <a:r>
              <a:rPr lang="en-US" sz="2400" b="1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konsultavimo</a:t>
            </a:r>
            <a:r>
              <a:rPr lang="en-US" sz="2400" b="1" dirty="0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Raleway" pitchFamily="2" charset="0"/>
                <a:ea typeface="Times New Roman"/>
                <a:cs typeface="Times New Roman"/>
                <a:sym typeface="Times New Roman"/>
              </a:rPr>
              <a:t>prieinamumas</a:t>
            </a:r>
            <a:endParaRPr sz="2400" b="1" dirty="0">
              <a:solidFill>
                <a:srgbClr val="000000"/>
              </a:solidFill>
              <a:latin typeface="Raleway" pitchFamily="2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22551C-21BB-7452-5EF0-02C35F5AF8B4}"/>
              </a:ext>
            </a:extLst>
          </p:cNvPr>
          <p:cNvSpPr txBox="1"/>
          <p:nvPr/>
        </p:nvSpPr>
        <p:spPr>
          <a:xfrm>
            <a:off x="4635601" y="6129393"/>
            <a:ext cx="7354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Svarbu:</a:t>
            </a:r>
            <a:r>
              <a:rPr lang="lt-LT" i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 perskambinimas buvo vertinamas tik tuo atveju, kai skambutis nebuvo atsilieptas iš pirmo karto, todėl procentinė reikšmė skaičiuojama nuo šių atvejų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.</a:t>
            </a:r>
            <a:endParaRPr lang="lt-LT" b="1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1340A5-4702-4AA5-ECB9-D88DF8DDA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453130"/>
              </p:ext>
            </p:extLst>
          </p:nvPr>
        </p:nvGraphicFramePr>
        <p:xfrm>
          <a:off x="1679029" y="1686910"/>
          <a:ext cx="9175530" cy="373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805d261-d7a5-4e14-8c0d-c93de7223ee6}" enabled="1" method="Standard" siteId="{6062c8a2-d353-46c2-92d8-0dd75d1f4b6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1061</Words>
  <Application>Microsoft Office PowerPoint</Application>
  <PresentationFormat>Plačiaekranė</PresentationFormat>
  <Paragraphs>147</Paragraphs>
  <Slides>22</Slides>
  <Notes>22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30" baseType="lpstr">
      <vt:lpstr>Arial</vt:lpstr>
      <vt:lpstr>Aptos</vt:lpstr>
      <vt:lpstr>Playfair Display</vt:lpstr>
      <vt:lpstr>Times New Roman</vt:lpstr>
      <vt:lpstr>Raleway</vt:lpstr>
      <vt:lpstr>Noto Sans Symbols</vt:lpstr>
      <vt:lpstr>Calibri</vt:lpstr>
      <vt:lpstr>„Office“ tema</vt:lpstr>
      <vt:lpstr>„PowerPoint“ pateiktis</vt:lpstr>
      <vt:lpstr>„PowerPoint“ pateiktis</vt:lpstr>
      <vt:lpstr>Aptarnavimo kokybės vertinimo kriterijai</vt:lpstr>
      <vt:lpstr>Pirmas kontaktas</vt:lpstr>
      <vt:lpstr>Atsakymas į klausimus</vt:lpstr>
      <vt:lpstr>Pauzės ir informacijos paieška</vt:lpstr>
      <vt:lpstr>Kontakto pabaiga</vt:lpstr>
      <vt:lpstr>5. Subjektyvi nuomonė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IŠVADOS</vt:lpstr>
      <vt:lpstr>REKOMENDACIJOS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Ernesta Zajančauskaitė</dc:creator>
  <cp:lastModifiedBy>Audrius Natkevičius</cp:lastModifiedBy>
  <cp:revision>10</cp:revision>
  <dcterms:created xsi:type="dcterms:W3CDTF">2023-10-25T17:51:30Z</dcterms:created>
  <dcterms:modified xsi:type="dcterms:W3CDTF">2026-01-09T08:54:07Z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„Office“ tema:3</vt:lpwstr>
  </property>
  <property fmtid="{D5CDD505-2E9C-101B-9397-08002B2CF9AE}" pid="3" name="ClassificationContentMarkingFooterText">
    <vt:lpwstr>Socialinės apsaugos ir darbo ministerija bei pavaldžios įstaigos | Vidiniam naudojimui</vt:lpwstr>
  </property>
</Properties>
</file>